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8" r:id="rId3"/>
    <p:sldId id="269" r:id="rId4"/>
    <p:sldId id="270" r:id="rId5"/>
    <p:sldId id="271" r:id="rId6"/>
    <p:sldId id="272" r:id="rId7"/>
    <p:sldId id="273" r:id="rId8"/>
    <p:sldId id="274" r:id="rId9"/>
    <p:sldId id="259" r:id="rId10"/>
    <p:sldId id="284" r:id="rId11"/>
    <p:sldId id="263" r:id="rId12"/>
    <p:sldId id="265" r:id="rId13"/>
    <p:sldId id="266" r:id="rId14"/>
    <p:sldId id="264" r:id="rId15"/>
    <p:sldId id="297" r:id="rId16"/>
    <p:sldId id="298" r:id="rId17"/>
    <p:sldId id="267" r:id="rId18"/>
    <p:sldId id="256" r:id="rId19"/>
    <p:sldId id="268" r:id="rId20"/>
    <p:sldId id="260" r:id="rId21"/>
    <p:sldId id="275" r:id="rId22"/>
    <p:sldId id="276" r:id="rId23"/>
    <p:sldId id="277" r:id="rId24"/>
    <p:sldId id="278" r:id="rId25"/>
    <p:sldId id="279" r:id="rId26"/>
    <p:sldId id="286" r:id="rId27"/>
    <p:sldId id="280" r:id="rId28"/>
    <p:sldId id="283" r:id="rId29"/>
    <p:sldId id="281" r:id="rId30"/>
    <p:sldId id="282" r:id="rId31"/>
    <p:sldId id="285" r:id="rId32"/>
    <p:sldId id="262" r:id="rId33"/>
    <p:sldId id="289" r:id="rId34"/>
    <p:sldId id="261" r:id="rId35"/>
    <p:sldId id="287" r:id="rId36"/>
    <p:sldId id="288" r:id="rId37"/>
    <p:sldId id="291" r:id="rId38"/>
    <p:sldId id="290" r:id="rId39"/>
    <p:sldId id="293" r:id="rId40"/>
    <p:sldId id="292" r:id="rId41"/>
    <p:sldId id="295" r:id="rId42"/>
    <p:sldId id="294" r:id="rId43"/>
    <p:sldId id="29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CFCB"/>
    <a:srgbClr val="DAD4DD"/>
    <a:srgbClr val="86746E"/>
    <a:srgbClr val="CDC4B8"/>
    <a:srgbClr val="917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autoAdjust="0"/>
  </p:normalViewPr>
  <p:slideViewPr>
    <p:cSldViewPr snapToGrid="0">
      <p:cViewPr varScale="1">
        <p:scale>
          <a:sx n="83" d="100"/>
          <a:sy n="83" d="100"/>
        </p:scale>
        <p:origin x="45" y="28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71" d="100"/>
          <a:sy n="71" d="100"/>
        </p:scale>
        <p:origin x="2523" y="3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220533-4685-4BCB-A57A-2FFC6A77BCF3}" type="datetimeFigureOut">
              <a:rPr lang="en-US" smtClean="0"/>
              <a:t>3/21/2021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35209-B223-430E-B433-476721DED562}" type="slidenum">
              <a:rPr lang="en-US" smtClean="0"/>
              <a:t>‹#›</a:t>
            </a:fld>
            <a:endParaRPr lang="en-US"/>
          </a:p>
        </p:txBody>
      </p:sp>
    </p:spTree>
    <p:extLst>
      <p:ext uri="{BB962C8B-B14F-4D97-AF65-F5344CB8AC3E}">
        <p14:creationId xmlns:p14="http://schemas.microsoft.com/office/powerpoint/2010/main" val="330954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Welcome</a:t>
            </a:r>
          </a:p>
        </p:txBody>
      </p:sp>
      <p:sp>
        <p:nvSpPr>
          <p:cNvPr id="4" name="Slide Number Placeholder 3"/>
          <p:cNvSpPr>
            <a:spLocks noGrp="1"/>
          </p:cNvSpPr>
          <p:nvPr>
            <p:ph type="sldNum" sz="quarter" idx="5"/>
          </p:nvPr>
        </p:nvSpPr>
        <p:spPr/>
        <p:txBody>
          <a:bodyPr/>
          <a:lstStyle/>
          <a:p>
            <a:fld id="{B3135209-B223-430E-B433-476721DED562}" type="slidenum">
              <a:rPr lang="en-US" smtClean="0"/>
              <a:t>1</a:t>
            </a:fld>
            <a:endParaRPr lang="en-US"/>
          </a:p>
        </p:txBody>
      </p:sp>
    </p:spTree>
    <p:extLst>
      <p:ext uri="{BB962C8B-B14F-4D97-AF65-F5344CB8AC3E}">
        <p14:creationId xmlns:p14="http://schemas.microsoft.com/office/powerpoint/2010/main" val="4219401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trail is the old scenic Highway 30 so it is quite wide.</a:t>
            </a:r>
          </a:p>
        </p:txBody>
      </p:sp>
      <p:sp>
        <p:nvSpPr>
          <p:cNvPr id="4" name="Slide Number Placeholder 3"/>
          <p:cNvSpPr>
            <a:spLocks noGrp="1"/>
          </p:cNvSpPr>
          <p:nvPr>
            <p:ph type="sldNum" sz="quarter" idx="5"/>
          </p:nvPr>
        </p:nvSpPr>
        <p:spPr/>
        <p:txBody>
          <a:bodyPr/>
          <a:lstStyle/>
          <a:p>
            <a:fld id="{B3135209-B223-430E-B433-476721DED562}" type="slidenum">
              <a:rPr lang="en-US" smtClean="0"/>
              <a:t>10</a:t>
            </a:fld>
            <a:endParaRPr lang="en-US"/>
          </a:p>
        </p:txBody>
      </p:sp>
    </p:spTree>
    <p:extLst>
      <p:ext uri="{BB962C8B-B14F-4D97-AF65-F5344CB8AC3E}">
        <p14:creationId xmlns:p14="http://schemas.microsoft.com/office/powerpoint/2010/main" val="1838099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 nearby viewpoint provides a nice view of the Hood River Bridge.</a:t>
            </a:r>
          </a:p>
        </p:txBody>
      </p:sp>
      <p:sp>
        <p:nvSpPr>
          <p:cNvPr id="4" name="Slide Number Placeholder 3"/>
          <p:cNvSpPr>
            <a:spLocks noGrp="1"/>
          </p:cNvSpPr>
          <p:nvPr>
            <p:ph type="sldNum" sz="quarter" idx="5"/>
          </p:nvPr>
        </p:nvSpPr>
        <p:spPr/>
        <p:txBody>
          <a:bodyPr/>
          <a:lstStyle/>
          <a:p>
            <a:fld id="{B3135209-B223-430E-B433-476721DED562}" type="slidenum">
              <a:rPr lang="en-US" smtClean="0"/>
              <a:t>11</a:t>
            </a:fld>
            <a:endParaRPr lang="en-US"/>
          </a:p>
        </p:txBody>
      </p:sp>
    </p:spTree>
    <p:extLst>
      <p:ext uri="{BB962C8B-B14F-4D97-AF65-F5344CB8AC3E}">
        <p14:creationId xmlns:p14="http://schemas.microsoft.com/office/powerpoint/2010/main" val="3733802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trail winds gently down to a small seasonal waterfall next to a nice picnic table.</a:t>
            </a:r>
          </a:p>
        </p:txBody>
      </p:sp>
      <p:sp>
        <p:nvSpPr>
          <p:cNvPr id="4" name="Slide Number Placeholder 3"/>
          <p:cNvSpPr>
            <a:spLocks noGrp="1"/>
          </p:cNvSpPr>
          <p:nvPr>
            <p:ph type="sldNum" sz="quarter" idx="5"/>
          </p:nvPr>
        </p:nvSpPr>
        <p:spPr/>
        <p:txBody>
          <a:bodyPr/>
          <a:lstStyle/>
          <a:p>
            <a:fld id="{B3135209-B223-430E-B433-476721DED562}" type="slidenum">
              <a:rPr lang="en-US" smtClean="0"/>
              <a:t>12</a:t>
            </a:fld>
            <a:endParaRPr lang="en-US"/>
          </a:p>
        </p:txBody>
      </p:sp>
    </p:spTree>
    <p:extLst>
      <p:ext uri="{BB962C8B-B14F-4D97-AF65-F5344CB8AC3E}">
        <p14:creationId xmlns:p14="http://schemas.microsoft.com/office/powerpoint/2010/main" val="3844074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Grass Widows are in the Iris family</a:t>
            </a:r>
          </a:p>
          <a:p>
            <a:r>
              <a:rPr lang="en-US" sz="1400" dirty="0"/>
              <a:t>This native plant grows in western US and western Canada</a:t>
            </a:r>
          </a:p>
        </p:txBody>
      </p:sp>
      <p:sp>
        <p:nvSpPr>
          <p:cNvPr id="4" name="Slide Number Placeholder 3"/>
          <p:cNvSpPr>
            <a:spLocks noGrp="1"/>
          </p:cNvSpPr>
          <p:nvPr>
            <p:ph type="sldNum" sz="quarter" idx="5"/>
          </p:nvPr>
        </p:nvSpPr>
        <p:spPr/>
        <p:txBody>
          <a:bodyPr/>
          <a:lstStyle/>
          <a:p>
            <a:fld id="{B3135209-B223-430E-B433-476721DED562}" type="slidenum">
              <a:rPr lang="en-US" smtClean="0"/>
              <a:t>13</a:t>
            </a:fld>
            <a:endParaRPr lang="en-US"/>
          </a:p>
        </p:txBody>
      </p:sp>
    </p:spTree>
    <p:extLst>
      <p:ext uri="{BB962C8B-B14F-4D97-AF65-F5344CB8AC3E}">
        <p14:creationId xmlns:p14="http://schemas.microsoft.com/office/powerpoint/2010/main" val="2567324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135209-B223-430E-B433-476721DED562}" type="slidenum">
              <a:rPr lang="en-US" smtClean="0"/>
              <a:t>14</a:t>
            </a:fld>
            <a:endParaRPr lang="en-US"/>
          </a:p>
        </p:txBody>
      </p:sp>
    </p:spTree>
    <p:extLst>
      <p:ext uri="{BB962C8B-B14F-4D97-AF65-F5344CB8AC3E}">
        <p14:creationId xmlns:p14="http://schemas.microsoft.com/office/powerpoint/2010/main" val="4142004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After about 4 miles you come to the Mosier twin tunnels. </a:t>
            </a:r>
          </a:p>
          <a:p>
            <a:endParaRPr lang="en-US" sz="1400" dirty="0"/>
          </a:p>
          <a:p>
            <a:r>
              <a:rPr lang="en-US" sz="1400" dirty="0"/>
              <a:t>When the original Columbia River Highway (CRH) was built through this area in 1921, it was necessary to build two tunnels to get through a high rock point. Construction of the tunnels took two years. They were originally 17 feet wide but later because of traffic accidents were white to 20 feet. These tunnels and the nearby cliffs were a troublesome spot on the CRH: rockfalls were common and accidents happened all too frequently. A new road was completed in 1954 near water level and the tunnels were abandoned. They were soon filled with rock rubble and forgotten. </a:t>
            </a:r>
          </a:p>
        </p:txBody>
      </p:sp>
      <p:sp>
        <p:nvSpPr>
          <p:cNvPr id="4" name="Slide Number Placeholder 3"/>
          <p:cNvSpPr>
            <a:spLocks noGrp="1"/>
          </p:cNvSpPr>
          <p:nvPr>
            <p:ph type="sldNum" sz="quarter" idx="5"/>
          </p:nvPr>
        </p:nvSpPr>
        <p:spPr/>
        <p:txBody>
          <a:bodyPr/>
          <a:lstStyle/>
          <a:p>
            <a:fld id="{B3135209-B223-430E-B433-476721DED562}" type="slidenum">
              <a:rPr lang="en-US" smtClean="0"/>
              <a:t>15</a:t>
            </a:fld>
            <a:endParaRPr lang="en-US"/>
          </a:p>
        </p:txBody>
      </p:sp>
    </p:spTree>
    <p:extLst>
      <p:ext uri="{BB962C8B-B14F-4D97-AF65-F5344CB8AC3E}">
        <p14:creationId xmlns:p14="http://schemas.microsoft.com/office/powerpoint/2010/main" val="2904860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western tunnel entrance is now protected by a concrete structure that prevents rocks from falling on the trail.</a:t>
            </a:r>
          </a:p>
        </p:txBody>
      </p:sp>
      <p:sp>
        <p:nvSpPr>
          <p:cNvPr id="4" name="Slide Number Placeholder 3"/>
          <p:cNvSpPr>
            <a:spLocks noGrp="1"/>
          </p:cNvSpPr>
          <p:nvPr>
            <p:ph type="sldNum" sz="quarter" idx="5"/>
          </p:nvPr>
        </p:nvSpPr>
        <p:spPr/>
        <p:txBody>
          <a:bodyPr/>
          <a:lstStyle/>
          <a:p>
            <a:fld id="{B3135209-B223-430E-B433-476721DED562}" type="slidenum">
              <a:rPr lang="en-US" smtClean="0"/>
              <a:t>16</a:t>
            </a:fld>
            <a:endParaRPr lang="en-US" dirty="0"/>
          </a:p>
        </p:txBody>
      </p:sp>
    </p:spTree>
    <p:extLst>
      <p:ext uri="{BB962C8B-B14F-4D97-AF65-F5344CB8AC3E}">
        <p14:creationId xmlns:p14="http://schemas.microsoft.com/office/powerpoint/2010/main" val="1127364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222222"/>
                </a:solidFill>
                <a:effectLst/>
                <a:latin typeface="Arial" panose="020B0604020202020204" pitchFamily="34" charset="0"/>
              </a:rPr>
              <a:t>In about 3 miles and a</a:t>
            </a:r>
            <a:r>
              <a:rPr lang="en-US" sz="1400" dirty="0"/>
              <a:t>fter passing through the tunnels you come out to a path leading to a lovely viewpoint that was built in 2000. From here there are more panoramic views of the gorge.</a:t>
            </a:r>
          </a:p>
        </p:txBody>
      </p:sp>
      <p:sp>
        <p:nvSpPr>
          <p:cNvPr id="4" name="Slide Number Placeholder 3"/>
          <p:cNvSpPr>
            <a:spLocks noGrp="1"/>
          </p:cNvSpPr>
          <p:nvPr>
            <p:ph type="sldNum" sz="quarter" idx="5"/>
          </p:nvPr>
        </p:nvSpPr>
        <p:spPr/>
        <p:txBody>
          <a:bodyPr/>
          <a:lstStyle/>
          <a:p>
            <a:fld id="{B3135209-B223-430E-B433-476721DED562}" type="slidenum">
              <a:rPr lang="en-US" smtClean="0"/>
              <a:t>17</a:t>
            </a:fld>
            <a:endParaRPr lang="en-US"/>
          </a:p>
        </p:txBody>
      </p:sp>
    </p:spTree>
    <p:extLst>
      <p:ext uri="{BB962C8B-B14F-4D97-AF65-F5344CB8AC3E}">
        <p14:creationId xmlns:p14="http://schemas.microsoft.com/office/powerpoint/2010/main" val="1209635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Soil wetted by winter rain and snow allows wildflowers to bloom in early spring. Hood River gets about 31 inches of precipitation per year. </a:t>
            </a:r>
          </a:p>
        </p:txBody>
      </p:sp>
      <p:sp>
        <p:nvSpPr>
          <p:cNvPr id="4" name="Slide Number Placeholder 3"/>
          <p:cNvSpPr>
            <a:spLocks noGrp="1"/>
          </p:cNvSpPr>
          <p:nvPr>
            <p:ph type="sldNum" sz="quarter" idx="5"/>
          </p:nvPr>
        </p:nvSpPr>
        <p:spPr/>
        <p:txBody>
          <a:bodyPr/>
          <a:lstStyle/>
          <a:p>
            <a:fld id="{B3135209-B223-430E-B433-476721DED562}" type="slidenum">
              <a:rPr lang="en-US" smtClean="0"/>
              <a:t>18</a:t>
            </a:fld>
            <a:endParaRPr lang="en-US"/>
          </a:p>
        </p:txBody>
      </p:sp>
    </p:spTree>
    <p:extLst>
      <p:ext uri="{BB962C8B-B14F-4D97-AF65-F5344CB8AC3E}">
        <p14:creationId xmlns:p14="http://schemas.microsoft.com/office/powerpoint/2010/main" val="2508587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eastern end of the trail goes through basalt rubble where trees and brush find difficulty growing.</a:t>
            </a:r>
          </a:p>
        </p:txBody>
      </p:sp>
      <p:sp>
        <p:nvSpPr>
          <p:cNvPr id="4" name="Slide Number Placeholder 3"/>
          <p:cNvSpPr>
            <a:spLocks noGrp="1"/>
          </p:cNvSpPr>
          <p:nvPr>
            <p:ph type="sldNum" sz="quarter" idx="5"/>
          </p:nvPr>
        </p:nvSpPr>
        <p:spPr/>
        <p:txBody>
          <a:bodyPr/>
          <a:lstStyle/>
          <a:p>
            <a:fld id="{B3135209-B223-430E-B433-476721DED562}" type="slidenum">
              <a:rPr lang="en-US" smtClean="0"/>
              <a:t>19</a:t>
            </a:fld>
            <a:endParaRPr lang="en-US"/>
          </a:p>
        </p:txBody>
      </p:sp>
    </p:spTree>
    <p:extLst>
      <p:ext uri="{BB962C8B-B14F-4D97-AF65-F5344CB8AC3E}">
        <p14:creationId xmlns:p14="http://schemas.microsoft.com/office/powerpoint/2010/main" val="2866036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first section is an old trail connecting the upper and lower parts of the city. A pipeline diverted water from Indian Creek for a fruit cannery in downtown Hood River. There were water-powered refrigeration units that cooled entire buildings for fruit storage and made blocks of ice for the railcars that carried the fruit across the country.</a:t>
            </a:r>
          </a:p>
          <a:p>
            <a:endParaRPr lang="en-US" dirty="0"/>
          </a:p>
        </p:txBody>
      </p:sp>
      <p:sp>
        <p:nvSpPr>
          <p:cNvPr id="4" name="Slide Number Placeholder 3"/>
          <p:cNvSpPr>
            <a:spLocks noGrp="1"/>
          </p:cNvSpPr>
          <p:nvPr>
            <p:ph type="sldNum" sz="quarter" idx="5"/>
          </p:nvPr>
        </p:nvSpPr>
        <p:spPr/>
        <p:txBody>
          <a:bodyPr/>
          <a:lstStyle/>
          <a:p>
            <a:fld id="{B3135209-B223-430E-B433-476721DED562}" type="slidenum">
              <a:rPr lang="en-US" smtClean="0"/>
              <a:t>2</a:t>
            </a:fld>
            <a:endParaRPr lang="en-US"/>
          </a:p>
        </p:txBody>
      </p:sp>
    </p:spTree>
    <p:extLst>
      <p:ext uri="{BB962C8B-B14F-4D97-AF65-F5344CB8AC3E}">
        <p14:creationId xmlns:p14="http://schemas.microsoft.com/office/powerpoint/2010/main" val="283949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Parking is free at the marina but part of the parking lot is closed from November 1 to the memorial day weekend.</a:t>
            </a:r>
          </a:p>
        </p:txBody>
      </p:sp>
      <p:sp>
        <p:nvSpPr>
          <p:cNvPr id="4" name="Slide Number Placeholder 3"/>
          <p:cNvSpPr>
            <a:spLocks noGrp="1"/>
          </p:cNvSpPr>
          <p:nvPr>
            <p:ph type="sldNum" sz="quarter" idx="5"/>
          </p:nvPr>
        </p:nvSpPr>
        <p:spPr/>
        <p:txBody>
          <a:bodyPr/>
          <a:lstStyle/>
          <a:p>
            <a:fld id="{B3135209-B223-430E-B433-476721DED562}" type="slidenum">
              <a:rPr lang="en-US" smtClean="0"/>
              <a:t>20</a:t>
            </a:fld>
            <a:endParaRPr lang="en-US"/>
          </a:p>
        </p:txBody>
      </p:sp>
    </p:spTree>
    <p:extLst>
      <p:ext uri="{BB962C8B-B14F-4D97-AF65-F5344CB8AC3E}">
        <p14:creationId xmlns:p14="http://schemas.microsoft.com/office/powerpoint/2010/main" val="3636986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222222"/>
                </a:solidFill>
                <a:effectLst/>
                <a:latin typeface="Arial" panose="020B0604020202020204" pitchFamily="34" charset="0"/>
              </a:rPr>
              <a:t>From the marina head west and then about a mile you come to the historic site of rock fort camp and was picked because it was the first place they saw trees coming from the eastern area. They stayed here for three days hunting before moving on.</a:t>
            </a:r>
            <a:endParaRPr lang="en-US" sz="1400" dirty="0"/>
          </a:p>
        </p:txBody>
      </p:sp>
      <p:sp>
        <p:nvSpPr>
          <p:cNvPr id="4" name="Slide Number Placeholder 3"/>
          <p:cNvSpPr>
            <a:spLocks noGrp="1"/>
          </p:cNvSpPr>
          <p:nvPr>
            <p:ph type="sldNum" sz="quarter" idx="5"/>
          </p:nvPr>
        </p:nvSpPr>
        <p:spPr/>
        <p:txBody>
          <a:bodyPr/>
          <a:lstStyle/>
          <a:p>
            <a:fld id="{B3135209-B223-430E-B433-476721DED562}" type="slidenum">
              <a:rPr lang="en-US" smtClean="0"/>
              <a:t>21</a:t>
            </a:fld>
            <a:endParaRPr lang="en-US"/>
          </a:p>
        </p:txBody>
      </p:sp>
    </p:spTree>
    <p:extLst>
      <p:ext uri="{BB962C8B-B14F-4D97-AF65-F5344CB8AC3E}">
        <p14:creationId xmlns:p14="http://schemas.microsoft.com/office/powerpoint/2010/main" val="2748203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222222"/>
                </a:solidFill>
                <a:effectLst/>
                <a:latin typeface="Arial" panose="020B0604020202020204" pitchFamily="34" charset="0"/>
              </a:rPr>
              <a:t>You skirt an industrial area where the trail is sandwiched between the freeway and the river.</a:t>
            </a:r>
            <a:endParaRPr lang="en-US" sz="1400" dirty="0"/>
          </a:p>
        </p:txBody>
      </p:sp>
      <p:sp>
        <p:nvSpPr>
          <p:cNvPr id="4" name="Slide Number Placeholder 3"/>
          <p:cNvSpPr>
            <a:spLocks noGrp="1"/>
          </p:cNvSpPr>
          <p:nvPr>
            <p:ph type="sldNum" sz="quarter" idx="5"/>
          </p:nvPr>
        </p:nvSpPr>
        <p:spPr/>
        <p:txBody>
          <a:bodyPr/>
          <a:lstStyle/>
          <a:p>
            <a:fld id="{B3135209-B223-430E-B433-476721DED562}" type="slidenum">
              <a:rPr lang="en-US" smtClean="0"/>
              <a:t>22</a:t>
            </a:fld>
            <a:endParaRPr lang="en-US"/>
          </a:p>
        </p:txBody>
      </p:sp>
    </p:spTree>
    <p:extLst>
      <p:ext uri="{BB962C8B-B14F-4D97-AF65-F5344CB8AC3E}">
        <p14:creationId xmlns:p14="http://schemas.microsoft.com/office/powerpoint/2010/main" val="149233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222222"/>
                </a:solidFill>
                <a:effectLst/>
                <a:latin typeface="Arial" panose="020B0604020202020204" pitchFamily="34" charset="0"/>
              </a:rPr>
              <a:t>After 4 miles you make a dogleg and crossover Chenoweth Creek. Cottonwoods grow along the banks of the creek.</a:t>
            </a:r>
            <a:endParaRPr lang="en-US" sz="1400" dirty="0"/>
          </a:p>
        </p:txBody>
      </p:sp>
      <p:sp>
        <p:nvSpPr>
          <p:cNvPr id="4" name="Slide Number Placeholder 3"/>
          <p:cNvSpPr>
            <a:spLocks noGrp="1"/>
          </p:cNvSpPr>
          <p:nvPr>
            <p:ph type="sldNum" sz="quarter" idx="5"/>
          </p:nvPr>
        </p:nvSpPr>
        <p:spPr/>
        <p:txBody>
          <a:bodyPr/>
          <a:lstStyle/>
          <a:p>
            <a:fld id="{B3135209-B223-430E-B433-476721DED562}" type="slidenum">
              <a:rPr lang="en-US" smtClean="0"/>
              <a:t>23</a:t>
            </a:fld>
            <a:endParaRPr lang="en-US"/>
          </a:p>
        </p:txBody>
      </p:sp>
    </p:spTree>
    <p:extLst>
      <p:ext uri="{BB962C8B-B14F-4D97-AF65-F5344CB8AC3E}">
        <p14:creationId xmlns:p14="http://schemas.microsoft.com/office/powerpoint/2010/main" val="445736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222222"/>
                </a:solidFill>
                <a:effectLst/>
                <a:latin typeface="Arial" panose="020B0604020202020204" pitchFamily="34" charset="0"/>
              </a:rPr>
              <a:t>There is an industrial area along the river. This is the Google complex.</a:t>
            </a:r>
            <a:endParaRPr lang="en-US" sz="1400" dirty="0"/>
          </a:p>
        </p:txBody>
      </p:sp>
      <p:sp>
        <p:nvSpPr>
          <p:cNvPr id="4" name="Slide Number Placeholder 3"/>
          <p:cNvSpPr>
            <a:spLocks noGrp="1"/>
          </p:cNvSpPr>
          <p:nvPr>
            <p:ph type="sldNum" sz="quarter" idx="5"/>
          </p:nvPr>
        </p:nvSpPr>
        <p:spPr/>
        <p:txBody>
          <a:bodyPr/>
          <a:lstStyle/>
          <a:p>
            <a:fld id="{B3135209-B223-430E-B433-476721DED562}" type="slidenum">
              <a:rPr lang="en-US" smtClean="0"/>
              <a:t>24</a:t>
            </a:fld>
            <a:endParaRPr lang="en-US"/>
          </a:p>
        </p:txBody>
      </p:sp>
    </p:spTree>
    <p:extLst>
      <p:ext uri="{BB962C8B-B14F-4D97-AF65-F5344CB8AC3E}">
        <p14:creationId xmlns:p14="http://schemas.microsoft.com/office/powerpoint/2010/main" val="4205264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222222"/>
                </a:solidFill>
                <a:effectLst/>
                <a:latin typeface="Arial" panose="020B0604020202020204" pitchFamily="34" charset="0"/>
              </a:rPr>
              <a:t>There are nice view across the river to the Washington side.</a:t>
            </a:r>
            <a:endParaRPr lang="en-US" sz="1400" dirty="0"/>
          </a:p>
        </p:txBody>
      </p:sp>
      <p:sp>
        <p:nvSpPr>
          <p:cNvPr id="4" name="Slide Number Placeholder 3"/>
          <p:cNvSpPr>
            <a:spLocks noGrp="1"/>
          </p:cNvSpPr>
          <p:nvPr>
            <p:ph type="sldNum" sz="quarter" idx="5"/>
          </p:nvPr>
        </p:nvSpPr>
        <p:spPr/>
        <p:txBody>
          <a:bodyPr/>
          <a:lstStyle/>
          <a:p>
            <a:fld id="{B3135209-B223-430E-B433-476721DED562}" type="slidenum">
              <a:rPr lang="en-US" smtClean="0"/>
              <a:t>25</a:t>
            </a:fld>
            <a:endParaRPr lang="en-US"/>
          </a:p>
        </p:txBody>
      </p:sp>
    </p:spTree>
    <p:extLst>
      <p:ext uri="{BB962C8B-B14F-4D97-AF65-F5344CB8AC3E}">
        <p14:creationId xmlns:p14="http://schemas.microsoft.com/office/powerpoint/2010/main" val="2000160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Columbia River is a marine highway and frequently has tugboats pushing barges up and down the river.</a:t>
            </a:r>
          </a:p>
        </p:txBody>
      </p:sp>
      <p:sp>
        <p:nvSpPr>
          <p:cNvPr id="4" name="Slide Number Placeholder 3"/>
          <p:cNvSpPr>
            <a:spLocks noGrp="1"/>
          </p:cNvSpPr>
          <p:nvPr>
            <p:ph type="sldNum" sz="quarter" idx="5"/>
          </p:nvPr>
        </p:nvSpPr>
        <p:spPr/>
        <p:txBody>
          <a:bodyPr/>
          <a:lstStyle/>
          <a:p>
            <a:fld id="{B3135209-B223-430E-B433-476721DED562}" type="slidenum">
              <a:rPr lang="en-US" smtClean="0"/>
              <a:t>26</a:t>
            </a:fld>
            <a:endParaRPr lang="en-US"/>
          </a:p>
        </p:txBody>
      </p:sp>
    </p:spTree>
    <p:extLst>
      <p:ext uri="{BB962C8B-B14F-4D97-AF65-F5344CB8AC3E}">
        <p14:creationId xmlns:p14="http://schemas.microsoft.com/office/powerpoint/2010/main" val="2699345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222222"/>
                </a:solidFill>
                <a:effectLst/>
                <a:latin typeface="Arial" panose="020B0604020202020204" pitchFamily="34" charset="0"/>
              </a:rPr>
              <a:t>There are a few spring wildflowers along the river but for the most part it is mostly grass, rock, and brush.</a:t>
            </a:r>
            <a:endParaRPr lang="en-US" sz="1400" dirty="0"/>
          </a:p>
        </p:txBody>
      </p:sp>
      <p:sp>
        <p:nvSpPr>
          <p:cNvPr id="4" name="Slide Number Placeholder 3"/>
          <p:cNvSpPr>
            <a:spLocks noGrp="1"/>
          </p:cNvSpPr>
          <p:nvPr>
            <p:ph type="sldNum" sz="quarter" idx="5"/>
          </p:nvPr>
        </p:nvSpPr>
        <p:spPr/>
        <p:txBody>
          <a:bodyPr/>
          <a:lstStyle/>
          <a:p>
            <a:fld id="{B3135209-B223-430E-B433-476721DED562}" type="slidenum">
              <a:rPr lang="en-US" smtClean="0"/>
              <a:t>27</a:t>
            </a:fld>
            <a:endParaRPr lang="en-US"/>
          </a:p>
        </p:txBody>
      </p:sp>
    </p:spTree>
    <p:extLst>
      <p:ext uri="{BB962C8B-B14F-4D97-AF65-F5344CB8AC3E}">
        <p14:creationId xmlns:p14="http://schemas.microsoft.com/office/powerpoint/2010/main" val="1594845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222222"/>
                </a:solidFill>
                <a:effectLst/>
                <a:latin typeface="Arial" panose="020B0604020202020204" pitchFamily="34" charset="0"/>
              </a:rPr>
              <a:t>Near the far end is a tunnel underneath the railroad tracks. This tunnel was built by freezing the soil above the future tunnel then excavating and pushing the pipe casing of the tunnel through the railroad fill underneath the track. There is a sign just past the tunnel the detailing its construction.</a:t>
            </a:r>
            <a:endParaRPr lang="en-US" sz="1400" dirty="0"/>
          </a:p>
        </p:txBody>
      </p:sp>
      <p:sp>
        <p:nvSpPr>
          <p:cNvPr id="4" name="Slide Number Placeholder 3"/>
          <p:cNvSpPr>
            <a:spLocks noGrp="1"/>
          </p:cNvSpPr>
          <p:nvPr>
            <p:ph type="sldNum" sz="quarter" idx="5"/>
          </p:nvPr>
        </p:nvSpPr>
        <p:spPr/>
        <p:txBody>
          <a:bodyPr/>
          <a:lstStyle/>
          <a:p>
            <a:fld id="{B3135209-B223-430E-B433-476721DED562}" type="slidenum">
              <a:rPr lang="en-US" smtClean="0"/>
              <a:t>28</a:t>
            </a:fld>
            <a:endParaRPr lang="en-US"/>
          </a:p>
        </p:txBody>
      </p:sp>
    </p:spTree>
    <p:extLst>
      <p:ext uri="{BB962C8B-B14F-4D97-AF65-F5344CB8AC3E}">
        <p14:creationId xmlns:p14="http://schemas.microsoft.com/office/powerpoint/2010/main" val="1662349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222222"/>
                </a:solidFill>
                <a:effectLst/>
                <a:latin typeface="Arial" panose="020B0604020202020204" pitchFamily="34" charset="0"/>
              </a:rPr>
              <a:t>Climb a hill to reach the Dallas discovery center which is a very nice museum and worth a separate visit. You can walk around the pond at the west end of the discovery center and then as you come back you can pass by the main entrance. If the stream is running you’ll notice that it’s narrow at the top and wider at the bottom. This is in proportion to the amount of rainfall that falls in the Dalles at the top versus the amount of rainfall that falls in Portland at the bottom. Portland gets about 43 inches of precipitation and The Dalles gets about 18 inches of precipitation each year.</a:t>
            </a:r>
            <a:endParaRPr lang="en-US" sz="1400" dirty="0"/>
          </a:p>
        </p:txBody>
      </p:sp>
      <p:sp>
        <p:nvSpPr>
          <p:cNvPr id="4" name="Slide Number Placeholder 3"/>
          <p:cNvSpPr>
            <a:spLocks noGrp="1"/>
          </p:cNvSpPr>
          <p:nvPr>
            <p:ph type="sldNum" sz="quarter" idx="5"/>
          </p:nvPr>
        </p:nvSpPr>
        <p:spPr/>
        <p:txBody>
          <a:bodyPr/>
          <a:lstStyle/>
          <a:p>
            <a:fld id="{B3135209-B223-430E-B433-476721DED562}" type="slidenum">
              <a:rPr lang="en-US" smtClean="0"/>
              <a:t>29</a:t>
            </a:fld>
            <a:endParaRPr lang="en-US"/>
          </a:p>
        </p:txBody>
      </p:sp>
    </p:spTree>
    <p:extLst>
      <p:ext uri="{BB962C8B-B14F-4D97-AF65-F5344CB8AC3E}">
        <p14:creationId xmlns:p14="http://schemas.microsoft.com/office/powerpoint/2010/main" val="653443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trail climbs moderately through a forest of big-leaf maple and oak trees for about 0.5 mile then levels off </a:t>
            </a:r>
          </a:p>
        </p:txBody>
      </p:sp>
      <p:sp>
        <p:nvSpPr>
          <p:cNvPr id="4" name="Slide Number Placeholder 3"/>
          <p:cNvSpPr>
            <a:spLocks noGrp="1"/>
          </p:cNvSpPr>
          <p:nvPr>
            <p:ph type="sldNum" sz="quarter" idx="5"/>
          </p:nvPr>
        </p:nvSpPr>
        <p:spPr/>
        <p:txBody>
          <a:bodyPr/>
          <a:lstStyle/>
          <a:p>
            <a:fld id="{B3135209-B223-430E-B433-476721DED562}" type="slidenum">
              <a:rPr lang="en-US" smtClean="0"/>
              <a:t>3</a:t>
            </a:fld>
            <a:endParaRPr lang="en-US"/>
          </a:p>
        </p:txBody>
      </p:sp>
    </p:spTree>
    <p:extLst>
      <p:ext uri="{BB962C8B-B14F-4D97-AF65-F5344CB8AC3E}">
        <p14:creationId xmlns:p14="http://schemas.microsoft.com/office/powerpoint/2010/main" val="3182000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135209-B223-430E-B433-476721DED562}" type="slidenum">
              <a:rPr lang="en-US" smtClean="0"/>
              <a:t>30</a:t>
            </a:fld>
            <a:endParaRPr lang="en-US"/>
          </a:p>
        </p:txBody>
      </p:sp>
    </p:spTree>
    <p:extLst>
      <p:ext uri="{BB962C8B-B14F-4D97-AF65-F5344CB8AC3E}">
        <p14:creationId xmlns:p14="http://schemas.microsoft.com/office/powerpoint/2010/main" val="1639281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135209-B223-430E-B433-476721DED562}" type="slidenum">
              <a:rPr lang="en-US" smtClean="0"/>
              <a:t>31</a:t>
            </a:fld>
            <a:endParaRPr lang="en-US"/>
          </a:p>
        </p:txBody>
      </p:sp>
    </p:spTree>
    <p:extLst>
      <p:ext uri="{BB962C8B-B14F-4D97-AF65-F5344CB8AC3E}">
        <p14:creationId xmlns:p14="http://schemas.microsoft.com/office/powerpoint/2010/main" val="2782908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Built in the early 1900's to transport apples from the upper farmlands to the White Salmon River for transport to markets.</a:t>
            </a:r>
          </a:p>
        </p:txBody>
      </p:sp>
      <p:sp>
        <p:nvSpPr>
          <p:cNvPr id="4" name="Slide Number Placeholder 3"/>
          <p:cNvSpPr>
            <a:spLocks noGrp="1"/>
          </p:cNvSpPr>
          <p:nvPr>
            <p:ph type="sldNum" sz="quarter" idx="5"/>
          </p:nvPr>
        </p:nvSpPr>
        <p:spPr/>
        <p:txBody>
          <a:bodyPr/>
          <a:lstStyle/>
          <a:p>
            <a:fld id="{B3135209-B223-430E-B433-476721DED562}" type="slidenum">
              <a:rPr lang="en-US" smtClean="0"/>
              <a:t>32</a:t>
            </a:fld>
            <a:endParaRPr lang="en-US"/>
          </a:p>
        </p:txBody>
      </p:sp>
    </p:spTree>
    <p:extLst>
      <p:ext uri="{BB962C8B-B14F-4D97-AF65-F5344CB8AC3E}">
        <p14:creationId xmlns:p14="http://schemas.microsoft.com/office/powerpoint/2010/main" val="2904705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656B6F"/>
                </a:solidFill>
                <a:effectLst/>
                <a:latin typeface="+mj-lt"/>
              </a:rPr>
              <a:t>Go past the chained gate and walk up the gravel road.</a:t>
            </a:r>
          </a:p>
        </p:txBody>
      </p:sp>
      <p:sp>
        <p:nvSpPr>
          <p:cNvPr id="4" name="Slide Number Placeholder 3"/>
          <p:cNvSpPr>
            <a:spLocks noGrp="1"/>
          </p:cNvSpPr>
          <p:nvPr>
            <p:ph type="sldNum" sz="quarter" idx="5"/>
          </p:nvPr>
        </p:nvSpPr>
        <p:spPr/>
        <p:txBody>
          <a:bodyPr/>
          <a:lstStyle/>
          <a:p>
            <a:fld id="{B3135209-B223-430E-B433-476721DED562}" type="slidenum">
              <a:rPr lang="en-US" smtClean="0"/>
              <a:t>33</a:t>
            </a:fld>
            <a:endParaRPr lang="en-US"/>
          </a:p>
        </p:txBody>
      </p:sp>
    </p:spTree>
    <p:extLst>
      <p:ext uri="{BB962C8B-B14F-4D97-AF65-F5344CB8AC3E}">
        <p14:creationId xmlns:p14="http://schemas.microsoft.com/office/powerpoint/2010/main" val="2001286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656B6F"/>
                </a:solidFill>
                <a:effectLst/>
                <a:latin typeface="PT Sans"/>
              </a:rPr>
              <a:t>There are nice views of Mt. Hood in the distance to the south and </a:t>
            </a:r>
            <a:r>
              <a:rPr lang="en-US" sz="1400" b="0" i="0" dirty="0" err="1">
                <a:solidFill>
                  <a:srgbClr val="656B6F"/>
                </a:solidFill>
                <a:effectLst/>
                <a:latin typeface="PT Sans"/>
              </a:rPr>
              <a:t>Augspurger</a:t>
            </a:r>
            <a:r>
              <a:rPr lang="en-US" sz="1400" b="0" i="0" dirty="0">
                <a:solidFill>
                  <a:srgbClr val="656B6F"/>
                </a:solidFill>
                <a:effectLst/>
                <a:latin typeface="PT Sans"/>
              </a:rPr>
              <a:t> Mountain towards the west. </a:t>
            </a:r>
            <a:endParaRPr lang="en-US" sz="1400" dirty="0"/>
          </a:p>
        </p:txBody>
      </p:sp>
      <p:sp>
        <p:nvSpPr>
          <p:cNvPr id="4" name="Slide Number Placeholder 3"/>
          <p:cNvSpPr>
            <a:spLocks noGrp="1"/>
          </p:cNvSpPr>
          <p:nvPr>
            <p:ph type="sldNum" sz="quarter" idx="5"/>
          </p:nvPr>
        </p:nvSpPr>
        <p:spPr/>
        <p:txBody>
          <a:bodyPr/>
          <a:lstStyle/>
          <a:p>
            <a:fld id="{B3135209-B223-430E-B433-476721DED562}" type="slidenum">
              <a:rPr lang="en-US" smtClean="0"/>
              <a:t>34</a:t>
            </a:fld>
            <a:endParaRPr lang="en-US"/>
          </a:p>
        </p:txBody>
      </p:sp>
    </p:spTree>
    <p:extLst>
      <p:ext uri="{BB962C8B-B14F-4D97-AF65-F5344CB8AC3E}">
        <p14:creationId xmlns:p14="http://schemas.microsoft.com/office/powerpoint/2010/main" val="735347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656B6F"/>
                </a:solidFill>
                <a:effectLst/>
                <a:latin typeface="PT Sans"/>
              </a:rPr>
              <a:t>The trail climbs gently and soon rises above the forest floor. Here the trees change abruptly from pine and fir to white oaks. The underbrush thins and the views open up between the trees. The white oaks vary in size from youngsters to stocky trees that are over 100 years old.</a:t>
            </a:r>
            <a:endParaRPr lang="en-US" sz="1400" dirty="0"/>
          </a:p>
        </p:txBody>
      </p:sp>
      <p:sp>
        <p:nvSpPr>
          <p:cNvPr id="4" name="Slide Number Placeholder 3"/>
          <p:cNvSpPr>
            <a:spLocks noGrp="1"/>
          </p:cNvSpPr>
          <p:nvPr>
            <p:ph type="sldNum" sz="quarter" idx="5"/>
          </p:nvPr>
        </p:nvSpPr>
        <p:spPr/>
        <p:txBody>
          <a:bodyPr/>
          <a:lstStyle/>
          <a:p>
            <a:fld id="{B3135209-B223-430E-B433-476721DED562}" type="slidenum">
              <a:rPr lang="en-US" smtClean="0"/>
              <a:t>35</a:t>
            </a:fld>
            <a:endParaRPr lang="en-US"/>
          </a:p>
        </p:txBody>
      </p:sp>
    </p:spTree>
    <p:extLst>
      <p:ext uri="{BB962C8B-B14F-4D97-AF65-F5344CB8AC3E}">
        <p14:creationId xmlns:p14="http://schemas.microsoft.com/office/powerpoint/2010/main" val="3857530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i="0" dirty="0">
                <a:effectLst/>
              </a:rPr>
              <a:t>Deer brush (Latin Name: Ceanothus </a:t>
            </a:r>
            <a:r>
              <a:rPr lang="en-US" sz="1400" i="0" dirty="0" err="1">
                <a:effectLst/>
              </a:rPr>
              <a:t>integerrimus</a:t>
            </a:r>
            <a:r>
              <a:rPr lang="en-US" sz="1400" i="0" dirty="0">
                <a:effectLst/>
              </a:rPr>
              <a:t>), a woody shrub is native to the western United States in Arizona, New Mexico, California, Oregon, and Washington</a:t>
            </a:r>
            <a:endParaRPr lang="en-US" sz="1400" dirty="0"/>
          </a:p>
        </p:txBody>
      </p:sp>
      <p:sp>
        <p:nvSpPr>
          <p:cNvPr id="4" name="Slide Number Placeholder 3"/>
          <p:cNvSpPr>
            <a:spLocks noGrp="1"/>
          </p:cNvSpPr>
          <p:nvPr>
            <p:ph type="sldNum" sz="quarter" idx="5"/>
          </p:nvPr>
        </p:nvSpPr>
        <p:spPr/>
        <p:txBody>
          <a:bodyPr/>
          <a:lstStyle/>
          <a:p>
            <a:fld id="{B3135209-B223-430E-B433-476721DED562}" type="slidenum">
              <a:rPr lang="en-US" smtClean="0"/>
              <a:t>36</a:t>
            </a:fld>
            <a:endParaRPr lang="en-US"/>
          </a:p>
        </p:txBody>
      </p:sp>
    </p:spTree>
    <p:extLst>
      <p:ext uri="{BB962C8B-B14F-4D97-AF65-F5344CB8AC3E}">
        <p14:creationId xmlns:p14="http://schemas.microsoft.com/office/powerpoint/2010/main" val="4098325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trail crosses a DNR 551 acre natural resources conservation area for Oregon white oak.</a:t>
            </a:r>
          </a:p>
        </p:txBody>
      </p:sp>
      <p:sp>
        <p:nvSpPr>
          <p:cNvPr id="4" name="Slide Number Placeholder 3"/>
          <p:cNvSpPr>
            <a:spLocks noGrp="1"/>
          </p:cNvSpPr>
          <p:nvPr>
            <p:ph type="sldNum" sz="quarter" idx="5"/>
          </p:nvPr>
        </p:nvSpPr>
        <p:spPr/>
        <p:txBody>
          <a:bodyPr/>
          <a:lstStyle/>
          <a:p>
            <a:fld id="{B3135209-B223-430E-B433-476721DED562}" type="slidenum">
              <a:rPr lang="en-US" smtClean="0"/>
              <a:t>37</a:t>
            </a:fld>
            <a:endParaRPr lang="en-US"/>
          </a:p>
        </p:txBody>
      </p:sp>
    </p:spTree>
    <p:extLst>
      <p:ext uri="{BB962C8B-B14F-4D97-AF65-F5344CB8AC3E}">
        <p14:creationId xmlns:p14="http://schemas.microsoft.com/office/powerpoint/2010/main" val="3958997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trail cuts across the open slopes above Indian Creek</a:t>
            </a:r>
          </a:p>
        </p:txBody>
      </p:sp>
      <p:sp>
        <p:nvSpPr>
          <p:cNvPr id="4" name="Slide Number Placeholder 3"/>
          <p:cNvSpPr>
            <a:spLocks noGrp="1"/>
          </p:cNvSpPr>
          <p:nvPr>
            <p:ph type="sldNum" sz="quarter" idx="5"/>
          </p:nvPr>
        </p:nvSpPr>
        <p:spPr/>
        <p:txBody>
          <a:bodyPr/>
          <a:lstStyle/>
          <a:p>
            <a:fld id="{B3135209-B223-430E-B433-476721DED562}" type="slidenum">
              <a:rPr lang="en-US" smtClean="0"/>
              <a:t>38</a:t>
            </a:fld>
            <a:endParaRPr lang="en-US"/>
          </a:p>
        </p:txBody>
      </p:sp>
    </p:spTree>
    <p:extLst>
      <p:ext uri="{BB962C8B-B14F-4D97-AF65-F5344CB8AC3E}">
        <p14:creationId xmlns:p14="http://schemas.microsoft.com/office/powerpoint/2010/main" val="32892901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7274"/>
            <a:ext cx="5486400" cy="3600450"/>
          </a:xfrm>
        </p:spPr>
        <p:txBody>
          <a:bodyPr/>
          <a:lstStyle/>
          <a:p>
            <a:r>
              <a:rPr lang="en-US" sz="1400" dirty="0"/>
              <a:t>Lots of worms</a:t>
            </a:r>
          </a:p>
        </p:txBody>
      </p:sp>
      <p:sp>
        <p:nvSpPr>
          <p:cNvPr id="4" name="Slide Number Placeholder 3"/>
          <p:cNvSpPr>
            <a:spLocks noGrp="1"/>
          </p:cNvSpPr>
          <p:nvPr>
            <p:ph type="sldNum" sz="quarter" idx="5"/>
          </p:nvPr>
        </p:nvSpPr>
        <p:spPr/>
        <p:txBody>
          <a:bodyPr/>
          <a:lstStyle/>
          <a:p>
            <a:fld id="{B3135209-B223-430E-B433-476721DED562}" type="slidenum">
              <a:rPr lang="en-US" smtClean="0"/>
              <a:t>39</a:t>
            </a:fld>
            <a:endParaRPr lang="en-US"/>
          </a:p>
        </p:txBody>
      </p:sp>
    </p:spTree>
    <p:extLst>
      <p:ext uri="{BB962C8B-B14F-4D97-AF65-F5344CB8AC3E}">
        <p14:creationId xmlns:p14="http://schemas.microsoft.com/office/powerpoint/2010/main" val="112125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There are some nice views of Hood River</a:t>
            </a:r>
          </a:p>
        </p:txBody>
      </p:sp>
      <p:sp>
        <p:nvSpPr>
          <p:cNvPr id="4" name="Slide Number Placeholder 3"/>
          <p:cNvSpPr>
            <a:spLocks noGrp="1"/>
          </p:cNvSpPr>
          <p:nvPr>
            <p:ph type="sldNum" sz="quarter" idx="5"/>
          </p:nvPr>
        </p:nvSpPr>
        <p:spPr/>
        <p:txBody>
          <a:bodyPr/>
          <a:lstStyle/>
          <a:p>
            <a:fld id="{B3135209-B223-430E-B433-476721DED562}" type="slidenum">
              <a:rPr lang="en-US" smtClean="0"/>
              <a:t>4</a:t>
            </a:fld>
            <a:endParaRPr lang="en-US"/>
          </a:p>
        </p:txBody>
      </p:sp>
    </p:spTree>
    <p:extLst>
      <p:ext uri="{BB962C8B-B14F-4D97-AF65-F5344CB8AC3E}">
        <p14:creationId xmlns:p14="http://schemas.microsoft.com/office/powerpoint/2010/main" val="2106620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656B6F"/>
                </a:solidFill>
                <a:effectLst/>
                <a:latin typeface="+mj-lt"/>
              </a:rPr>
              <a:t>The wagon trail leaves the forest and heads down a grassy track along a tree farm and past some rusting farm equipment to the Sanborn Road Trailhead. Seeing the old farm equipment makes you think about the past and how technology has changed farming.</a:t>
            </a:r>
            <a:endParaRPr lang="en-US" sz="1400" dirty="0">
              <a:latin typeface="+mj-lt"/>
            </a:endParaRPr>
          </a:p>
        </p:txBody>
      </p:sp>
      <p:sp>
        <p:nvSpPr>
          <p:cNvPr id="4" name="Slide Number Placeholder 3"/>
          <p:cNvSpPr>
            <a:spLocks noGrp="1"/>
          </p:cNvSpPr>
          <p:nvPr>
            <p:ph type="sldNum" sz="quarter" idx="5"/>
          </p:nvPr>
        </p:nvSpPr>
        <p:spPr/>
        <p:txBody>
          <a:bodyPr/>
          <a:lstStyle/>
          <a:p>
            <a:fld id="{B3135209-B223-430E-B433-476721DED562}" type="slidenum">
              <a:rPr lang="en-US" smtClean="0"/>
              <a:t>40</a:t>
            </a:fld>
            <a:endParaRPr lang="en-US"/>
          </a:p>
        </p:txBody>
      </p:sp>
    </p:spTree>
    <p:extLst>
      <p:ext uri="{BB962C8B-B14F-4D97-AF65-F5344CB8AC3E}">
        <p14:creationId xmlns:p14="http://schemas.microsoft.com/office/powerpoint/2010/main" val="24902650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www.chinooktrails.org</a:t>
            </a:r>
          </a:p>
        </p:txBody>
      </p:sp>
      <p:sp>
        <p:nvSpPr>
          <p:cNvPr id="4" name="Slide Number Placeholder 3"/>
          <p:cNvSpPr>
            <a:spLocks noGrp="1"/>
          </p:cNvSpPr>
          <p:nvPr>
            <p:ph type="sldNum" sz="quarter" idx="5"/>
          </p:nvPr>
        </p:nvSpPr>
        <p:spPr/>
        <p:txBody>
          <a:bodyPr/>
          <a:lstStyle/>
          <a:p>
            <a:fld id="{B3135209-B223-430E-B433-476721DED562}" type="slidenum">
              <a:rPr lang="en-US" smtClean="0"/>
              <a:t>41</a:t>
            </a:fld>
            <a:endParaRPr lang="en-US" dirty="0"/>
          </a:p>
        </p:txBody>
      </p:sp>
    </p:spTree>
    <p:extLst>
      <p:ext uri="{BB962C8B-B14F-4D97-AF65-F5344CB8AC3E}">
        <p14:creationId xmlns:p14="http://schemas.microsoft.com/office/powerpoint/2010/main" val="682169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135209-B223-430E-B433-476721DED562}" type="slidenum">
              <a:rPr lang="en-US" smtClean="0"/>
              <a:t>42</a:t>
            </a:fld>
            <a:endParaRPr lang="en-US"/>
          </a:p>
        </p:txBody>
      </p:sp>
    </p:spTree>
    <p:extLst>
      <p:ext uri="{BB962C8B-B14F-4D97-AF65-F5344CB8AC3E}">
        <p14:creationId xmlns:p14="http://schemas.microsoft.com/office/powerpoint/2010/main" val="1287413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135209-B223-430E-B433-476721DED562}" type="slidenum">
              <a:rPr lang="en-US" smtClean="0"/>
              <a:t>43</a:t>
            </a:fld>
            <a:endParaRPr lang="en-US"/>
          </a:p>
        </p:txBody>
      </p:sp>
    </p:spTree>
    <p:extLst>
      <p:ext uri="{BB962C8B-B14F-4D97-AF65-F5344CB8AC3E}">
        <p14:creationId xmlns:p14="http://schemas.microsoft.com/office/powerpoint/2010/main" val="1129063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You can see Highway 35 across the Hood River Valley.</a:t>
            </a:r>
          </a:p>
        </p:txBody>
      </p:sp>
      <p:sp>
        <p:nvSpPr>
          <p:cNvPr id="4" name="Slide Number Placeholder 3"/>
          <p:cNvSpPr>
            <a:spLocks noGrp="1"/>
          </p:cNvSpPr>
          <p:nvPr>
            <p:ph type="sldNum" sz="quarter" idx="5"/>
          </p:nvPr>
        </p:nvSpPr>
        <p:spPr/>
        <p:txBody>
          <a:bodyPr/>
          <a:lstStyle/>
          <a:p>
            <a:fld id="{B3135209-B223-430E-B433-476721DED562}" type="slidenum">
              <a:rPr lang="en-US" smtClean="0"/>
              <a:t>5</a:t>
            </a:fld>
            <a:endParaRPr lang="en-US"/>
          </a:p>
        </p:txBody>
      </p:sp>
    </p:spTree>
    <p:extLst>
      <p:ext uri="{BB962C8B-B14F-4D97-AF65-F5344CB8AC3E}">
        <p14:creationId xmlns:p14="http://schemas.microsoft.com/office/powerpoint/2010/main" val="1935562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wood-stave pipeline is broken in several places and no longer works. Impressive that is looks this good after 100 years.</a:t>
            </a:r>
          </a:p>
        </p:txBody>
      </p:sp>
      <p:sp>
        <p:nvSpPr>
          <p:cNvPr id="4" name="Slide Number Placeholder 3"/>
          <p:cNvSpPr>
            <a:spLocks noGrp="1"/>
          </p:cNvSpPr>
          <p:nvPr>
            <p:ph type="sldNum" sz="quarter" idx="5"/>
          </p:nvPr>
        </p:nvSpPr>
        <p:spPr/>
        <p:txBody>
          <a:bodyPr/>
          <a:lstStyle/>
          <a:p>
            <a:fld id="{B3135209-B223-430E-B433-476721DED562}" type="slidenum">
              <a:rPr lang="en-US" smtClean="0"/>
              <a:t>6</a:t>
            </a:fld>
            <a:endParaRPr lang="en-US"/>
          </a:p>
        </p:txBody>
      </p:sp>
    </p:spTree>
    <p:extLst>
      <p:ext uri="{BB962C8B-B14F-4D97-AF65-F5344CB8AC3E}">
        <p14:creationId xmlns:p14="http://schemas.microsoft.com/office/powerpoint/2010/main" val="4133441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One section has a boardwalk over a wet section of trail. This is just before the start of a ¾ mile section where you road walk to the Indian Creek Golf Course to rejoin the trail </a:t>
            </a:r>
          </a:p>
        </p:txBody>
      </p:sp>
      <p:sp>
        <p:nvSpPr>
          <p:cNvPr id="4" name="Slide Number Placeholder 3"/>
          <p:cNvSpPr>
            <a:spLocks noGrp="1"/>
          </p:cNvSpPr>
          <p:nvPr>
            <p:ph type="sldNum" sz="quarter" idx="5"/>
          </p:nvPr>
        </p:nvSpPr>
        <p:spPr/>
        <p:txBody>
          <a:bodyPr/>
          <a:lstStyle/>
          <a:p>
            <a:fld id="{B3135209-B223-430E-B433-476721DED562}" type="slidenum">
              <a:rPr lang="en-US" smtClean="0"/>
              <a:t>7</a:t>
            </a:fld>
            <a:endParaRPr lang="en-US"/>
          </a:p>
        </p:txBody>
      </p:sp>
    </p:spTree>
    <p:extLst>
      <p:ext uri="{BB962C8B-B14F-4D97-AF65-F5344CB8AC3E}">
        <p14:creationId xmlns:p14="http://schemas.microsoft.com/office/powerpoint/2010/main" val="3299885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trail continues along Indian Creek through Barrett Park to Barrett Drive</a:t>
            </a:r>
          </a:p>
        </p:txBody>
      </p:sp>
      <p:sp>
        <p:nvSpPr>
          <p:cNvPr id="4" name="Slide Number Placeholder 3"/>
          <p:cNvSpPr>
            <a:spLocks noGrp="1"/>
          </p:cNvSpPr>
          <p:nvPr>
            <p:ph type="sldNum" sz="quarter" idx="5"/>
          </p:nvPr>
        </p:nvSpPr>
        <p:spPr/>
        <p:txBody>
          <a:bodyPr/>
          <a:lstStyle/>
          <a:p>
            <a:fld id="{B3135209-B223-430E-B433-476721DED562}" type="slidenum">
              <a:rPr lang="en-US" smtClean="0"/>
              <a:t>8</a:t>
            </a:fld>
            <a:endParaRPr lang="en-US"/>
          </a:p>
        </p:txBody>
      </p:sp>
    </p:spTree>
    <p:extLst>
      <p:ext uri="{BB962C8B-B14F-4D97-AF65-F5344CB8AC3E}">
        <p14:creationId xmlns:p14="http://schemas.microsoft.com/office/powerpoint/2010/main" val="1818190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You can buy a day pass at the parking lot. The little gift shop is closed because of Covid but the bathrooms are open.</a:t>
            </a:r>
          </a:p>
          <a:p>
            <a:endParaRPr lang="en-US" sz="1400" dirty="0"/>
          </a:p>
          <a:p>
            <a:r>
              <a:rPr lang="en-US" sz="1400" dirty="0"/>
              <a:t>Parking fees are five dollars for a day three dollars for a 12 month Oregon park permit $50 for a 24 month parking permit or a current Oregon state park camping receipt.</a:t>
            </a:r>
          </a:p>
          <a:p>
            <a:endParaRPr lang="en-US" sz="1400" dirty="0"/>
          </a:p>
          <a:p>
            <a:r>
              <a:rPr lang="en-US" sz="1400" dirty="0"/>
              <a:t>The western parking lot has room for about 50 cars. The eastern parking area has room for about 40 cars and is about a 10th of a mile up the old Columbia River highway from where the trail meets the highway.</a:t>
            </a:r>
          </a:p>
        </p:txBody>
      </p:sp>
      <p:sp>
        <p:nvSpPr>
          <p:cNvPr id="4" name="Slide Number Placeholder 3"/>
          <p:cNvSpPr>
            <a:spLocks noGrp="1"/>
          </p:cNvSpPr>
          <p:nvPr>
            <p:ph type="sldNum" sz="quarter" idx="5"/>
          </p:nvPr>
        </p:nvSpPr>
        <p:spPr/>
        <p:txBody>
          <a:bodyPr/>
          <a:lstStyle/>
          <a:p>
            <a:fld id="{B3135209-B223-430E-B433-476721DED562}" type="slidenum">
              <a:rPr lang="en-US" smtClean="0"/>
              <a:t>9</a:t>
            </a:fld>
            <a:endParaRPr lang="en-US"/>
          </a:p>
        </p:txBody>
      </p:sp>
    </p:spTree>
    <p:extLst>
      <p:ext uri="{BB962C8B-B14F-4D97-AF65-F5344CB8AC3E}">
        <p14:creationId xmlns:p14="http://schemas.microsoft.com/office/powerpoint/2010/main" val="2958842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B6999-B091-4C67-96C4-51237B5859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7BB857-A8A5-4E63-916B-5E2120343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AF63D7-B9C8-41EE-86A4-A02D4DE731AE}"/>
              </a:ext>
            </a:extLst>
          </p:cNvPr>
          <p:cNvSpPr>
            <a:spLocks noGrp="1"/>
          </p:cNvSpPr>
          <p:nvPr>
            <p:ph type="dt" sz="half" idx="10"/>
          </p:nvPr>
        </p:nvSpPr>
        <p:spPr/>
        <p:txBody>
          <a:bodyPr/>
          <a:lstStyle/>
          <a:p>
            <a:fld id="{87FA4B4F-8732-4823-960D-0856389C6D2C}" type="datetimeFigureOut">
              <a:rPr lang="en-US" smtClean="0"/>
              <a:t>3/21/2021</a:t>
            </a:fld>
            <a:endParaRPr lang="en-US"/>
          </a:p>
        </p:txBody>
      </p:sp>
      <p:sp>
        <p:nvSpPr>
          <p:cNvPr id="5" name="Footer Placeholder 4">
            <a:extLst>
              <a:ext uri="{FF2B5EF4-FFF2-40B4-BE49-F238E27FC236}">
                <a16:creationId xmlns:a16="http://schemas.microsoft.com/office/drawing/2014/main" id="{0DE3FF82-B17F-4A2E-8AFD-7B7244091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7E5F54-1B68-4C13-A66C-EFA80E6DC14D}"/>
              </a:ext>
            </a:extLst>
          </p:cNvPr>
          <p:cNvSpPr>
            <a:spLocks noGrp="1"/>
          </p:cNvSpPr>
          <p:nvPr>
            <p:ph type="sldNum" sz="quarter" idx="12"/>
          </p:nvPr>
        </p:nvSpPr>
        <p:spPr/>
        <p:txBody>
          <a:bodyPr/>
          <a:lstStyle/>
          <a:p>
            <a:fld id="{950BF224-5134-4AED-A4FE-FCA1A30E9FBC}" type="slidenum">
              <a:rPr lang="en-US" smtClean="0"/>
              <a:t>‹#›</a:t>
            </a:fld>
            <a:endParaRPr lang="en-US"/>
          </a:p>
        </p:txBody>
      </p:sp>
    </p:spTree>
    <p:extLst>
      <p:ext uri="{BB962C8B-B14F-4D97-AF65-F5344CB8AC3E}">
        <p14:creationId xmlns:p14="http://schemas.microsoft.com/office/powerpoint/2010/main" val="128235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2883-7FEC-47D7-8F49-620454B987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6974B3-411D-40C5-A54E-BB4DC84CDC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A1AF0-A154-4DCA-9217-300631EBBE97}"/>
              </a:ext>
            </a:extLst>
          </p:cNvPr>
          <p:cNvSpPr>
            <a:spLocks noGrp="1"/>
          </p:cNvSpPr>
          <p:nvPr>
            <p:ph type="dt" sz="half" idx="10"/>
          </p:nvPr>
        </p:nvSpPr>
        <p:spPr/>
        <p:txBody>
          <a:bodyPr/>
          <a:lstStyle/>
          <a:p>
            <a:fld id="{87FA4B4F-8732-4823-960D-0856389C6D2C}" type="datetimeFigureOut">
              <a:rPr lang="en-US" smtClean="0"/>
              <a:t>3/21/2021</a:t>
            </a:fld>
            <a:endParaRPr lang="en-US"/>
          </a:p>
        </p:txBody>
      </p:sp>
      <p:sp>
        <p:nvSpPr>
          <p:cNvPr id="5" name="Footer Placeholder 4">
            <a:extLst>
              <a:ext uri="{FF2B5EF4-FFF2-40B4-BE49-F238E27FC236}">
                <a16:creationId xmlns:a16="http://schemas.microsoft.com/office/drawing/2014/main" id="{630DA2BE-CB95-4B03-AD2B-01BAB6534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82175-E9A0-4E6E-933B-065ED9736D3B}"/>
              </a:ext>
            </a:extLst>
          </p:cNvPr>
          <p:cNvSpPr>
            <a:spLocks noGrp="1"/>
          </p:cNvSpPr>
          <p:nvPr>
            <p:ph type="sldNum" sz="quarter" idx="12"/>
          </p:nvPr>
        </p:nvSpPr>
        <p:spPr/>
        <p:txBody>
          <a:bodyPr/>
          <a:lstStyle/>
          <a:p>
            <a:fld id="{950BF224-5134-4AED-A4FE-FCA1A30E9FBC}" type="slidenum">
              <a:rPr lang="en-US" smtClean="0"/>
              <a:t>‹#›</a:t>
            </a:fld>
            <a:endParaRPr lang="en-US"/>
          </a:p>
        </p:txBody>
      </p:sp>
    </p:spTree>
    <p:extLst>
      <p:ext uri="{BB962C8B-B14F-4D97-AF65-F5344CB8AC3E}">
        <p14:creationId xmlns:p14="http://schemas.microsoft.com/office/powerpoint/2010/main" val="270333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E1D2D4-EAB7-4E03-A26E-476E1A74ED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19F51D-89D8-4C70-AC4A-A17F59E219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24866-D4A0-48CF-A38D-8EE9C3544F7B}"/>
              </a:ext>
            </a:extLst>
          </p:cNvPr>
          <p:cNvSpPr>
            <a:spLocks noGrp="1"/>
          </p:cNvSpPr>
          <p:nvPr>
            <p:ph type="dt" sz="half" idx="10"/>
          </p:nvPr>
        </p:nvSpPr>
        <p:spPr/>
        <p:txBody>
          <a:bodyPr/>
          <a:lstStyle/>
          <a:p>
            <a:fld id="{87FA4B4F-8732-4823-960D-0856389C6D2C}" type="datetimeFigureOut">
              <a:rPr lang="en-US" smtClean="0"/>
              <a:t>3/21/2021</a:t>
            </a:fld>
            <a:endParaRPr lang="en-US"/>
          </a:p>
        </p:txBody>
      </p:sp>
      <p:sp>
        <p:nvSpPr>
          <p:cNvPr id="5" name="Footer Placeholder 4">
            <a:extLst>
              <a:ext uri="{FF2B5EF4-FFF2-40B4-BE49-F238E27FC236}">
                <a16:creationId xmlns:a16="http://schemas.microsoft.com/office/drawing/2014/main" id="{D8BAB6F6-7924-4527-9B54-AB65B90EF3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564F5-65AF-494A-8CC3-DBF8A3D8B295}"/>
              </a:ext>
            </a:extLst>
          </p:cNvPr>
          <p:cNvSpPr>
            <a:spLocks noGrp="1"/>
          </p:cNvSpPr>
          <p:nvPr>
            <p:ph type="sldNum" sz="quarter" idx="12"/>
          </p:nvPr>
        </p:nvSpPr>
        <p:spPr/>
        <p:txBody>
          <a:bodyPr/>
          <a:lstStyle/>
          <a:p>
            <a:fld id="{950BF224-5134-4AED-A4FE-FCA1A30E9FBC}" type="slidenum">
              <a:rPr lang="en-US" smtClean="0"/>
              <a:t>‹#›</a:t>
            </a:fld>
            <a:endParaRPr lang="en-US"/>
          </a:p>
        </p:txBody>
      </p:sp>
    </p:spTree>
    <p:extLst>
      <p:ext uri="{BB962C8B-B14F-4D97-AF65-F5344CB8AC3E}">
        <p14:creationId xmlns:p14="http://schemas.microsoft.com/office/powerpoint/2010/main" val="259484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FA49-C5C3-40F0-B7B6-B538368AF9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86EF55-E811-477F-B035-63B63072C1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B3A32-035B-48A5-AC40-66E5D15F1CCF}"/>
              </a:ext>
            </a:extLst>
          </p:cNvPr>
          <p:cNvSpPr>
            <a:spLocks noGrp="1"/>
          </p:cNvSpPr>
          <p:nvPr>
            <p:ph type="dt" sz="half" idx="10"/>
          </p:nvPr>
        </p:nvSpPr>
        <p:spPr/>
        <p:txBody>
          <a:bodyPr/>
          <a:lstStyle/>
          <a:p>
            <a:fld id="{87FA4B4F-8732-4823-960D-0856389C6D2C}" type="datetimeFigureOut">
              <a:rPr lang="en-US" smtClean="0"/>
              <a:t>3/21/2021</a:t>
            </a:fld>
            <a:endParaRPr lang="en-US"/>
          </a:p>
        </p:txBody>
      </p:sp>
      <p:sp>
        <p:nvSpPr>
          <p:cNvPr id="5" name="Footer Placeholder 4">
            <a:extLst>
              <a:ext uri="{FF2B5EF4-FFF2-40B4-BE49-F238E27FC236}">
                <a16:creationId xmlns:a16="http://schemas.microsoft.com/office/drawing/2014/main" id="{223D08D4-A694-428F-B3E9-DB7F0F542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28862-175D-47EB-8425-22BDDCA20935}"/>
              </a:ext>
            </a:extLst>
          </p:cNvPr>
          <p:cNvSpPr>
            <a:spLocks noGrp="1"/>
          </p:cNvSpPr>
          <p:nvPr>
            <p:ph type="sldNum" sz="quarter" idx="12"/>
          </p:nvPr>
        </p:nvSpPr>
        <p:spPr/>
        <p:txBody>
          <a:bodyPr/>
          <a:lstStyle/>
          <a:p>
            <a:fld id="{950BF224-5134-4AED-A4FE-FCA1A30E9FBC}" type="slidenum">
              <a:rPr lang="en-US" smtClean="0"/>
              <a:t>‹#›</a:t>
            </a:fld>
            <a:endParaRPr lang="en-US"/>
          </a:p>
        </p:txBody>
      </p:sp>
    </p:spTree>
    <p:extLst>
      <p:ext uri="{BB962C8B-B14F-4D97-AF65-F5344CB8AC3E}">
        <p14:creationId xmlns:p14="http://schemas.microsoft.com/office/powerpoint/2010/main" val="171283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A7E02-95E3-40BE-BCE2-A8D78195B2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8E45A9-0419-4544-A3A4-B83B04A3A3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C65964-0DC4-4394-8D05-A793F3019C63}"/>
              </a:ext>
            </a:extLst>
          </p:cNvPr>
          <p:cNvSpPr>
            <a:spLocks noGrp="1"/>
          </p:cNvSpPr>
          <p:nvPr>
            <p:ph type="dt" sz="half" idx="10"/>
          </p:nvPr>
        </p:nvSpPr>
        <p:spPr/>
        <p:txBody>
          <a:bodyPr/>
          <a:lstStyle/>
          <a:p>
            <a:fld id="{87FA4B4F-8732-4823-960D-0856389C6D2C}" type="datetimeFigureOut">
              <a:rPr lang="en-US" smtClean="0"/>
              <a:t>3/21/2021</a:t>
            </a:fld>
            <a:endParaRPr lang="en-US"/>
          </a:p>
        </p:txBody>
      </p:sp>
      <p:sp>
        <p:nvSpPr>
          <p:cNvPr id="5" name="Footer Placeholder 4">
            <a:extLst>
              <a:ext uri="{FF2B5EF4-FFF2-40B4-BE49-F238E27FC236}">
                <a16:creationId xmlns:a16="http://schemas.microsoft.com/office/drawing/2014/main" id="{AF24936F-FEE0-43E2-B5A3-E8C321A8E6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CEDF26-1F40-4A44-A637-845AD09F070C}"/>
              </a:ext>
            </a:extLst>
          </p:cNvPr>
          <p:cNvSpPr>
            <a:spLocks noGrp="1"/>
          </p:cNvSpPr>
          <p:nvPr>
            <p:ph type="sldNum" sz="quarter" idx="12"/>
          </p:nvPr>
        </p:nvSpPr>
        <p:spPr/>
        <p:txBody>
          <a:bodyPr/>
          <a:lstStyle/>
          <a:p>
            <a:fld id="{950BF224-5134-4AED-A4FE-FCA1A30E9FBC}" type="slidenum">
              <a:rPr lang="en-US" smtClean="0"/>
              <a:t>‹#›</a:t>
            </a:fld>
            <a:endParaRPr lang="en-US"/>
          </a:p>
        </p:txBody>
      </p:sp>
    </p:spTree>
    <p:extLst>
      <p:ext uri="{BB962C8B-B14F-4D97-AF65-F5344CB8AC3E}">
        <p14:creationId xmlns:p14="http://schemas.microsoft.com/office/powerpoint/2010/main" val="31704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8CF1-B7FE-4046-891A-190D66C20E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61AB88-EEDA-4082-BBBB-ECC6817ED6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E14084-509C-4340-AE37-072238FB92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FDCB73-D658-467F-B156-BC98DD97667F}"/>
              </a:ext>
            </a:extLst>
          </p:cNvPr>
          <p:cNvSpPr>
            <a:spLocks noGrp="1"/>
          </p:cNvSpPr>
          <p:nvPr>
            <p:ph type="dt" sz="half" idx="10"/>
          </p:nvPr>
        </p:nvSpPr>
        <p:spPr/>
        <p:txBody>
          <a:bodyPr/>
          <a:lstStyle/>
          <a:p>
            <a:fld id="{87FA4B4F-8732-4823-960D-0856389C6D2C}" type="datetimeFigureOut">
              <a:rPr lang="en-US" smtClean="0"/>
              <a:t>3/21/2021</a:t>
            </a:fld>
            <a:endParaRPr lang="en-US"/>
          </a:p>
        </p:txBody>
      </p:sp>
      <p:sp>
        <p:nvSpPr>
          <p:cNvPr id="6" name="Footer Placeholder 5">
            <a:extLst>
              <a:ext uri="{FF2B5EF4-FFF2-40B4-BE49-F238E27FC236}">
                <a16:creationId xmlns:a16="http://schemas.microsoft.com/office/drawing/2014/main" id="{87F66CD8-08A2-4043-8EA5-AD64D0AE0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2778B-F450-4510-B248-3A8B1FBE6E1C}"/>
              </a:ext>
            </a:extLst>
          </p:cNvPr>
          <p:cNvSpPr>
            <a:spLocks noGrp="1"/>
          </p:cNvSpPr>
          <p:nvPr>
            <p:ph type="sldNum" sz="quarter" idx="12"/>
          </p:nvPr>
        </p:nvSpPr>
        <p:spPr/>
        <p:txBody>
          <a:bodyPr/>
          <a:lstStyle/>
          <a:p>
            <a:fld id="{950BF224-5134-4AED-A4FE-FCA1A30E9FBC}" type="slidenum">
              <a:rPr lang="en-US" smtClean="0"/>
              <a:t>‹#›</a:t>
            </a:fld>
            <a:endParaRPr lang="en-US"/>
          </a:p>
        </p:txBody>
      </p:sp>
    </p:spTree>
    <p:extLst>
      <p:ext uri="{BB962C8B-B14F-4D97-AF65-F5344CB8AC3E}">
        <p14:creationId xmlns:p14="http://schemas.microsoft.com/office/powerpoint/2010/main" val="282239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B0BE0-C2DB-4EAA-A1C1-F93B54B546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D06C76-8D82-4514-B5CE-23C724695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EDA93A-282B-4A67-8D17-213BD90A4C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DD49FE-E835-4AF5-B46E-004D5431E3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B1AFE-FC4A-4F75-8F86-68AE41A6FB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C15AFD-43DB-445E-9DEB-8995C92402E1}"/>
              </a:ext>
            </a:extLst>
          </p:cNvPr>
          <p:cNvSpPr>
            <a:spLocks noGrp="1"/>
          </p:cNvSpPr>
          <p:nvPr>
            <p:ph type="dt" sz="half" idx="10"/>
          </p:nvPr>
        </p:nvSpPr>
        <p:spPr/>
        <p:txBody>
          <a:bodyPr/>
          <a:lstStyle/>
          <a:p>
            <a:fld id="{87FA4B4F-8732-4823-960D-0856389C6D2C}" type="datetimeFigureOut">
              <a:rPr lang="en-US" smtClean="0"/>
              <a:t>3/21/2021</a:t>
            </a:fld>
            <a:endParaRPr lang="en-US"/>
          </a:p>
        </p:txBody>
      </p:sp>
      <p:sp>
        <p:nvSpPr>
          <p:cNvPr id="8" name="Footer Placeholder 7">
            <a:extLst>
              <a:ext uri="{FF2B5EF4-FFF2-40B4-BE49-F238E27FC236}">
                <a16:creationId xmlns:a16="http://schemas.microsoft.com/office/drawing/2014/main" id="{A6B7E1AC-ED62-4D89-BAE1-7F273BB60A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3A91E3-3E32-4E17-A0DA-7A1FFF5207E1}"/>
              </a:ext>
            </a:extLst>
          </p:cNvPr>
          <p:cNvSpPr>
            <a:spLocks noGrp="1"/>
          </p:cNvSpPr>
          <p:nvPr>
            <p:ph type="sldNum" sz="quarter" idx="12"/>
          </p:nvPr>
        </p:nvSpPr>
        <p:spPr/>
        <p:txBody>
          <a:bodyPr/>
          <a:lstStyle/>
          <a:p>
            <a:fld id="{950BF224-5134-4AED-A4FE-FCA1A30E9FBC}" type="slidenum">
              <a:rPr lang="en-US" smtClean="0"/>
              <a:t>‹#›</a:t>
            </a:fld>
            <a:endParaRPr lang="en-US"/>
          </a:p>
        </p:txBody>
      </p:sp>
    </p:spTree>
    <p:extLst>
      <p:ext uri="{BB962C8B-B14F-4D97-AF65-F5344CB8AC3E}">
        <p14:creationId xmlns:p14="http://schemas.microsoft.com/office/powerpoint/2010/main" val="3634031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51CC5-24D4-4A27-9E66-AE97813B76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63AE7E-A0FC-4605-8ECE-8B2640FD410F}"/>
              </a:ext>
            </a:extLst>
          </p:cNvPr>
          <p:cNvSpPr>
            <a:spLocks noGrp="1"/>
          </p:cNvSpPr>
          <p:nvPr>
            <p:ph type="dt" sz="half" idx="10"/>
          </p:nvPr>
        </p:nvSpPr>
        <p:spPr/>
        <p:txBody>
          <a:bodyPr/>
          <a:lstStyle/>
          <a:p>
            <a:fld id="{87FA4B4F-8732-4823-960D-0856389C6D2C}" type="datetimeFigureOut">
              <a:rPr lang="en-US" smtClean="0"/>
              <a:t>3/21/2021</a:t>
            </a:fld>
            <a:endParaRPr lang="en-US"/>
          </a:p>
        </p:txBody>
      </p:sp>
      <p:sp>
        <p:nvSpPr>
          <p:cNvPr id="4" name="Footer Placeholder 3">
            <a:extLst>
              <a:ext uri="{FF2B5EF4-FFF2-40B4-BE49-F238E27FC236}">
                <a16:creationId xmlns:a16="http://schemas.microsoft.com/office/drawing/2014/main" id="{131ED584-A2F8-41B3-8F8C-A130FA32E0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6F3C1A-3B8A-4585-B4CF-A36F2099C5C9}"/>
              </a:ext>
            </a:extLst>
          </p:cNvPr>
          <p:cNvSpPr>
            <a:spLocks noGrp="1"/>
          </p:cNvSpPr>
          <p:nvPr>
            <p:ph type="sldNum" sz="quarter" idx="12"/>
          </p:nvPr>
        </p:nvSpPr>
        <p:spPr/>
        <p:txBody>
          <a:bodyPr/>
          <a:lstStyle/>
          <a:p>
            <a:fld id="{950BF224-5134-4AED-A4FE-FCA1A30E9FBC}" type="slidenum">
              <a:rPr lang="en-US" smtClean="0"/>
              <a:t>‹#›</a:t>
            </a:fld>
            <a:endParaRPr lang="en-US"/>
          </a:p>
        </p:txBody>
      </p:sp>
    </p:spTree>
    <p:extLst>
      <p:ext uri="{BB962C8B-B14F-4D97-AF65-F5344CB8AC3E}">
        <p14:creationId xmlns:p14="http://schemas.microsoft.com/office/powerpoint/2010/main" val="20685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A73283-D51A-451E-AC8E-673395C35716}"/>
              </a:ext>
            </a:extLst>
          </p:cNvPr>
          <p:cNvSpPr>
            <a:spLocks noGrp="1"/>
          </p:cNvSpPr>
          <p:nvPr>
            <p:ph type="dt" sz="half" idx="10"/>
          </p:nvPr>
        </p:nvSpPr>
        <p:spPr/>
        <p:txBody>
          <a:bodyPr/>
          <a:lstStyle/>
          <a:p>
            <a:fld id="{87FA4B4F-8732-4823-960D-0856389C6D2C}" type="datetimeFigureOut">
              <a:rPr lang="en-US" smtClean="0"/>
              <a:t>3/21/2021</a:t>
            </a:fld>
            <a:endParaRPr lang="en-US"/>
          </a:p>
        </p:txBody>
      </p:sp>
      <p:sp>
        <p:nvSpPr>
          <p:cNvPr id="3" name="Footer Placeholder 2">
            <a:extLst>
              <a:ext uri="{FF2B5EF4-FFF2-40B4-BE49-F238E27FC236}">
                <a16:creationId xmlns:a16="http://schemas.microsoft.com/office/drawing/2014/main" id="{8C4D364E-6ABE-4BC2-B1A1-9C381365EC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E4BD72-E6A6-4F83-A76C-44FA03BF4A74}"/>
              </a:ext>
            </a:extLst>
          </p:cNvPr>
          <p:cNvSpPr>
            <a:spLocks noGrp="1"/>
          </p:cNvSpPr>
          <p:nvPr>
            <p:ph type="sldNum" sz="quarter" idx="12"/>
          </p:nvPr>
        </p:nvSpPr>
        <p:spPr/>
        <p:txBody>
          <a:bodyPr/>
          <a:lstStyle/>
          <a:p>
            <a:fld id="{950BF224-5134-4AED-A4FE-FCA1A30E9FBC}" type="slidenum">
              <a:rPr lang="en-US" smtClean="0"/>
              <a:t>‹#›</a:t>
            </a:fld>
            <a:endParaRPr lang="en-US"/>
          </a:p>
        </p:txBody>
      </p:sp>
    </p:spTree>
    <p:extLst>
      <p:ext uri="{BB962C8B-B14F-4D97-AF65-F5344CB8AC3E}">
        <p14:creationId xmlns:p14="http://schemas.microsoft.com/office/powerpoint/2010/main" val="3768222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5902-F497-4638-B85F-737EF237A1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47CA3A-6482-46FE-A110-5A0BD9EAE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C8E5C5-1488-4B47-8CCA-A02AF1C353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2ED72B-E352-4C06-8C34-6ECAFE03A604}"/>
              </a:ext>
            </a:extLst>
          </p:cNvPr>
          <p:cNvSpPr>
            <a:spLocks noGrp="1"/>
          </p:cNvSpPr>
          <p:nvPr>
            <p:ph type="dt" sz="half" idx="10"/>
          </p:nvPr>
        </p:nvSpPr>
        <p:spPr/>
        <p:txBody>
          <a:bodyPr/>
          <a:lstStyle/>
          <a:p>
            <a:fld id="{87FA4B4F-8732-4823-960D-0856389C6D2C}" type="datetimeFigureOut">
              <a:rPr lang="en-US" smtClean="0"/>
              <a:t>3/21/2021</a:t>
            </a:fld>
            <a:endParaRPr lang="en-US"/>
          </a:p>
        </p:txBody>
      </p:sp>
      <p:sp>
        <p:nvSpPr>
          <p:cNvPr id="6" name="Footer Placeholder 5">
            <a:extLst>
              <a:ext uri="{FF2B5EF4-FFF2-40B4-BE49-F238E27FC236}">
                <a16:creationId xmlns:a16="http://schemas.microsoft.com/office/drawing/2014/main" id="{B82F4A26-AB24-47EB-953E-459FDAE7C5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E4CF02-7ADF-4D23-A813-3DF072804CFB}"/>
              </a:ext>
            </a:extLst>
          </p:cNvPr>
          <p:cNvSpPr>
            <a:spLocks noGrp="1"/>
          </p:cNvSpPr>
          <p:nvPr>
            <p:ph type="sldNum" sz="quarter" idx="12"/>
          </p:nvPr>
        </p:nvSpPr>
        <p:spPr/>
        <p:txBody>
          <a:bodyPr/>
          <a:lstStyle/>
          <a:p>
            <a:fld id="{950BF224-5134-4AED-A4FE-FCA1A30E9FBC}" type="slidenum">
              <a:rPr lang="en-US" smtClean="0"/>
              <a:t>‹#›</a:t>
            </a:fld>
            <a:endParaRPr lang="en-US"/>
          </a:p>
        </p:txBody>
      </p:sp>
    </p:spTree>
    <p:extLst>
      <p:ext uri="{BB962C8B-B14F-4D97-AF65-F5344CB8AC3E}">
        <p14:creationId xmlns:p14="http://schemas.microsoft.com/office/powerpoint/2010/main" val="73108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96DDA-7C1A-4CDA-B3F5-E784884116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7BE6B4-18A0-4765-A7BA-380AB6AD3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513EDF-5FDE-41A4-A106-587C19E00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55F5CF-D015-4783-B97A-F0D7FE4BAAF9}"/>
              </a:ext>
            </a:extLst>
          </p:cNvPr>
          <p:cNvSpPr>
            <a:spLocks noGrp="1"/>
          </p:cNvSpPr>
          <p:nvPr>
            <p:ph type="dt" sz="half" idx="10"/>
          </p:nvPr>
        </p:nvSpPr>
        <p:spPr/>
        <p:txBody>
          <a:bodyPr/>
          <a:lstStyle/>
          <a:p>
            <a:fld id="{87FA4B4F-8732-4823-960D-0856389C6D2C}" type="datetimeFigureOut">
              <a:rPr lang="en-US" smtClean="0"/>
              <a:t>3/21/2021</a:t>
            </a:fld>
            <a:endParaRPr lang="en-US"/>
          </a:p>
        </p:txBody>
      </p:sp>
      <p:sp>
        <p:nvSpPr>
          <p:cNvPr id="6" name="Footer Placeholder 5">
            <a:extLst>
              <a:ext uri="{FF2B5EF4-FFF2-40B4-BE49-F238E27FC236}">
                <a16:creationId xmlns:a16="http://schemas.microsoft.com/office/drawing/2014/main" id="{B7B13224-B0EB-4C06-9629-3F4E76ED16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D3DD0-89A6-4F51-BF46-248928D8AE2C}"/>
              </a:ext>
            </a:extLst>
          </p:cNvPr>
          <p:cNvSpPr>
            <a:spLocks noGrp="1"/>
          </p:cNvSpPr>
          <p:nvPr>
            <p:ph type="sldNum" sz="quarter" idx="12"/>
          </p:nvPr>
        </p:nvSpPr>
        <p:spPr/>
        <p:txBody>
          <a:bodyPr/>
          <a:lstStyle/>
          <a:p>
            <a:fld id="{950BF224-5134-4AED-A4FE-FCA1A30E9FBC}" type="slidenum">
              <a:rPr lang="en-US" smtClean="0"/>
              <a:t>‹#›</a:t>
            </a:fld>
            <a:endParaRPr lang="en-US"/>
          </a:p>
        </p:txBody>
      </p:sp>
    </p:spTree>
    <p:extLst>
      <p:ext uri="{BB962C8B-B14F-4D97-AF65-F5344CB8AC3E}">
        <p14:creationId xmlns:p14="http://schemas.microsoft.com/office/powerpoint/2010/main" val="76016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9EDED3-6B75-47AB-9507-47AD9C0BCA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F9E81C-A8EA-471A-AC4C-35473FD614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34BB6-9C45-46D7-83D4-C414DA176B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A4B4F-8732-4823-960D-0856389C6D2C}" type="datetimeFigureOut">
              <a:rPr lang="en-US" smtClean="0"/>
              <a:t>3/21/2021</a:t>
            </a:fld>
            <a:endParaRPr lang="en-US"/>
          </a:p>
        </p:txBody>
      </p:sp>
      <p:sp>
        <p:nvSpPr>
          <p:cNvPr id="5" name="Footer Placeholder 4">
            <a:extLst>
              <a:ext uri="{FF2B5EF4-FFF2-40B4-BE49-F238E27FC236}">
                <a16:creationId xmlns:a16="http://schemas.microsoft.com/office/drawing/2014/main" id="{2728C643-FBDE-4101-914B-4D4ACC25FF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DEEE12-4FFE-4940-829E-9686829AB1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BF224-5134-4AED-A4FE-FCA1A30E9FBC}" type="slidenum">
              <a:rPr lang="en-US" smtClean="0"/>
              <a:t>‹#›</a:t>
            </a:fld>
            <a:endParaRPr lang="en-US"/>
          </a:p>
        </p:txBody>
      </p:sp>
    </p:spTree>
    <p:extLst>
      <p:ext uri="{BB962C8B-B14F-4D97-AF65-F5344CB8AC3E}">
        <p14:creationId xmlns:p14="http://schemas.microsoft.com/office/powerpoint/2010/main" val="3100865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CCF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D322-AF4E-4DCF-9303-FA28179C68F7}"/>
              </a:ext>
            </a:extLst>
          </p:cNvPr>
          <p:cNvSpPr>
            <a:spLocks noGrp="1"/>
          </p:cNvSpPr>
          <p:nvPr>
            <p:ph type="title"/>
          </p:nvPr>
        </p:nvSpPr>
        <p:spPr>
          <a:xfrm>
            <a:off x="838200" y="365125"/>
            <a:ext cx="10515600" cy="710301"/>
          </a:xfrm>
        </p:spPr>
        <p:txBody>
          <a:bodyPr/>
          <a:lstStyle/>
          <a:p>
            <a:pPr algn="ctr"/>
            <a:r>
              <a:rPr lang="en-US" b="1" dirty="0"/>
              <a:t>Chinook Trail Association</a:t>
            </a:r>
          </a:p>
        </p:txBody>
      </p:sp>
      <p:sp>
        <p:nvSpPr>
          <p:cNvPr id="4" name="TextBox 3">
            <a:extLst>
              <a:ext uri="{FF2B5EF4-FFF2-40B4-BE49-F238E27FC236}">
                <a16:creationId xmlns:a16="http://schemas.microsoft.com/office/drawing/2014/main" id="{ED7EEC13-77C6-402B-9710-605F98AE464F}"/>
              </a:ext>
            </a:extLst>
          </p:cNvPr>
          <p:cNvSpPr txBox="1"/>
          <p:nvPr/>
        </p:nvSpPr>
        <p:spPr>
          <a:xfrm>
            <a:off x="9563819" y="642850"/>
            <a:ext cx="1789981" cy="369332"/>
          </a:xfrm>
          <a:prstGeom prst="rect">
            <a:avLst/>
          </a:prstGeom>
          <a:noFill/>
        </p:spPr>
        <p:txBody>
          <a:bodyPr wrap="square" rtlCol="0">
            <a:spAutoFit/>
          </a:bodyPr>
          <a:lstStyle/>
          <a:p>
            <a:r>
              <a:rPr lang="en-US" dirty="0"/>
              <a:t>March 21, 2021</a:t>
            </a:r>
          </a:p>
        </p:txBody>
      </p:sp>
      <p:sp>
        <p:nvSpPr>
          <p:cNvPr id="7" name="TextBox 6">
            <a:extLst>
              <a:ext uri="{FF2B5EF4-FFF2-40B4-BE49-F238E27FC236}">
                <a16:creationId xmlns:a16="http://schemas.microsoft.com/office/drawing/2014/main" id="{899BBE7A-800A-4B64-8DAC-2D1C8613A966}"/>
              </a:ext>
            </a:extLst>
          </p:cNvPr>
          <p:cNvSpPr txBox="1"/>
          <p:nvPr/>
        </p:nvSpPr>
        <p:spPr>
          <a:xfrm>
            <a:off x="2697192" y="3429000"/>
            <a:ext cx="8269857"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a:t>Indian Creek Trail – Hood River</a:t>
            </a:r>
          </a:p>
          <a:p>
            <a:pPr marL="285750" indent="-285750">
              <a:buFont typeface="Wingdings" panose="05000000000000000000" pitchFamily="2" charset="2"/>
              <a:buChar char="Ø"/>
            </a:pPr>
            <a:r>
              <a:rPr lang="en-US" dirty="0"/>
              <a:t>Historic Columbia River Highway State Trail – Hood River &amp; Mosier</a:t>
            </a:r>
          </a:p>
          <a:p>
            <a:pPr marL="285750" indent="-285750">
              <a:buFont typeface="Wingdings" panose="05000000000000000000" pitchFamily="2" charset="2"/>
              <a:buChar char="Ø"/>
            </a:pPr>
            <a:r>
              <a:rPr lang="en-US" dirty="0"/>
              <a:t>The Dalles Riverfront Trail – The Dalles</a:t>
            </a:r>
          </a:p>
          <a:p>
            <a:pPr marL="285750" indent="-285750">
              <a:buFont typeface="Wingdings" panose="05000000000000000000" pitchFamily="2" charset="2"/>
              <a:buChar char="Ø"/>
            </a:pPr>
            <a:r>
              <a:rPr lang="en-US" dirty="0"/>
              <a:t>Weldon Wagon Trail – </a:t>
            </a:r>
            <a:r>
              <a:rPr lang="en-US" dirty="0" err="1"/>
              <a:t>Husum</a:t>
            </a:r>
            <a:r>
              <a:rPr lang="en-US" dirty="0"/>
              <a:t>/White Salmon</a:t>
            </a:r>
          </a:p>
        </p:txBody>
      </p:sp>
      <p:pic>
        <p:nvPicPr>
          <p:cNvPr id="9" name="Content Placeholder 8">
            <a:extLst>
              <a:ext uri="{FF2B5EF4-FFF2-40B4-BE49-F238E27FC236}">
                <a16:creationId xmlns:a16="http://schemas.microsoft.com/office/drawing/2014/main" id="{7544CD38-A9E3-4E04-B327-913E388725E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016713" y="1075426"/>
            <a:ext cx="2158573" cy="2183968"/>
          </a:xfrm>
        </p:spPr>
      </p:pic>
      <p:sp>
        <p:nvSpPr>
          <p:cNvPr id="3" name="TextBox 2">
            <a:extLst>
              <a:ext uri="{FF2B5EF4-FFF2-40B4-BE49-F238E27FC236}">
                <a16:creationId xmlns:a16="http://schemas.microsoft.com/office/drawing/2014/main" id="{8044374A-EBB1-4782-9CC5-EC49CD9466CA}"/>
              </a:ext>
            </a:extLst>
          </p:cNvPr>
          <p:cNvSpPr txBox="1"/>
          <p:nvPr/>
        </p:nvSpPr>
        <p:spPr>
          <a:xfrm>
            <a:off x="10115909" y="6354375"/>
            <a:ext cx="1903563" cy="276999"/>
          </a:xfrm>
          <a:prstGeom prst="rect">
            <a:avLst/>
          </a:prstGeom>
          <a:noFill/>
        </p:spPr>
        <p:txBody>
          <a:bodyPr wrap="square" rtlCol="0">
            <a:spAutoFit/>
          </a:bodyPr>
          <a:lstStyle/>
          <a:p>
            <a:r>
              <a:rPr lang="en-US" sz="1200" dirty="0"/>
              <a:t>Presented by Steve Jones</a:t>
            </a:r>
          </a:p>
        </p:txBody>
      </p:sp>
    </p:spTree>
    <p:extLst>
      <p:ext uri="{BB962C8B-B14F-4D97-AF65-F5344CB8AC3E}">
        <p14:creationId xmlns:p14="http://schemas.microsoft.com/office/powerpoint/2010/main" val="2749374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DDD8-0D4F-4C81-8F81-F2B0E8BEE18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088A04A-9DED-41F6-B75E-B99E6EA6A72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42020361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9D14C-88CF-478B-971C-5B0AB3AC23A6}"/>
              </a:ext>
            </a:extLst>
          </p:cNvPr>
          <p:cNvSpPr>
            <a:spLocks noGrp="1"/>
          </p:cNvSpPr>
          <p:nvPr>
            <p:ph type="title"/>
          </p:nvPr>
        </p:nvSpPr>
        <p:spPr/>
        <p:txBody>
          <a:bodyPr/>
          <a:lstStyle/>
          <a:p>
            <a:endParaRPr lang="en-US"/>
          </a:p>
        </p:txBody>
      </p:sp>
      <p:pic>
        <p:nvPicPr>
          <p:cNvPr id="13" name="Content Placeholder 12">
            <a:extLst>
              <a:ext uri="{FF2B5EF4-FFF2-40B4-BE49-F238E27FC236}">
                <a16:creationId xmlns:a16="http://schemas.microsoft.com/office/drawing/2014/main" id="{D6728B25-7F80-4174-929E-4FE030BE1114}"/>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0"/>
            <a:ext cx="12196168" cy="6858000"/>
          </a:xfrm>
        </p:spPr>
      </p:pic>
    </p:spTree>
    <p:extLst>
      <p:ext uri="{BB962C8B-B14F-4D97-AF65-F5344CB8AC3E}">
        <p14:creationId xmlns:p14="http://schemas.microsoft.com/office/powerpoint/2010/main" val="36155480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58891-3BB9-42B0-A2D6-CDFDB275F8E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1259886-C64F-4AB1-990B-6234F3B40E4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87806" cy="6858000"/>
          </a:xfrm>
        </p:spPr>
      </p:pic>
    </p:spTree>
    <p:extLst>
      <p:ext uri="{BB962C8B-B14F-4D97-AF65-F5344CB8AC3E}">
        <p14:creationId xmlns:p14="http://schemas.microsoft.com/office/powerpoint/2010/main" val="29729441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C5BECFA-D98D-48FD-80B8-57EE1AF25DB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5656"/>
          </a:xfrm>
        </p:spPr>
      </p:pic>
      <p:sp>
        <p:nvSpPr>
          <p:cNvPr id="2" name="Title 1">
            <a:extLst>
              <a:ext uri="{FF2B5EF4-FFF2-40B4-BE49-F238E27FC236}">
                <a16:creationId xmlns:a16="http://schemas.microsoft.com/office/drawing/2014/main" id="{7756F0E2-4A15-4AB1-996E-F6AF6548C9D4}"/>
              </a:ext>
            </a:extLst>
          </p:cNvPr>
          <p:cNvSpPr>
            <a:spLocks noGrp="1"/>
          </p:cNvSpPr>
          <p:nvPr>
            <p:ph type="title"/>
          </p:nvPr>
        </p:nvSpPr>
        <p:spPr>
          <a:xfrm>
            <a:off x="137304" y="140839"/>
            <a:ext cx="4222630" cy="480263"/>
          </a:xfrm>
          <a:solidFill>
            <a:schemeClr val="bg1"/>
          </a:solidFill>
        </p:spPr>
        <p:txBody>
          <a:bodyPr>
            <a:normAutofit/>
          </a:bodyPr>
          <a:lstStyle/>
          <a:p>
            <a:r>
              <a:rPr lang="en-US" sz="2400" dirty="0"/>
              <a:t>Grass Widow, </a:t>
            </a:r>
            <a:r>
              <a:rPr lang="en-US" sz="2400" dirty="0" err="1"/>
              <a:t>Olsynium</a:t>
            </a:r>
            <a:r>
              <a:rPr lang="en-US" sz="2400" dirty="0"/>
              <a:t> </a:t>
            </a:r>
            <a:r>
              <a:rPr lang="en-US" sz="2400" dirty="0" err="1"/>
              <a:t>douglasii</a:t>
            </a:r>
            <a:endParaRPr lang="en-US" sz="2400" dirty="0"/>
          </a:p>
        </p:txBody>
      </p:sp>
    </p:spTree>
    <p:extLst>
      <p:ext uri="{BB962C8B-B14F-4D97-AF65-F5344CB8AC3E}">
        <p14:creationId xmlns:p14="http://schemas.microsoft.com/office/powerpoint/2010/main" val="21322935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D6F3-60E6-49E3-90DE-288B09FFCFE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AA368C3-6E2F-499C-9236-AEA115F99D9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427"/>
          <a:stretch/>
        </p:blipFill>
        <p:spPr>
          <a:xfrm>
            <a:off x="-1" y="0"/>
            <a:ext cx="12261971" cy="6897359"/>
          </a:xfrm>
        </p:spPr>
      </p:pic>
    </p:spTree>
    <p:extLst>
      <p:ext uri="{BB962C8B-B14F-4D97-AF65-F5344CB8AC3E}">
        <p14:creationId xmlns:p14="http://schemas.microsoft.com/office/powerpoint/2010/main" val="231882113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2215-BC20-4E10-84F7-73B9CF454D8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2159798-9A57-4F75-8883-B9D1141F2DC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 y="0"/>
            <a:ext cx="12194109" cy="6858000"/>
          </a:xfrm>
        </p:spPr>
      </p:pic>
    </p:spTree>
    <p:extLst>
      <p:ext uri="{BB962C8B-B14F-4D97-AF65-F5344CB8AC3E}">
        <p14:creationId xmlns:p14="http://schemas.microsoft.com/office/powerpoint/2010/main" val="619267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175EA-7C8A-46F9-93F0-6955C833826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FB2CB87-9151-4C7A-AFD1-8CE90318596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2723139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E3C7-D41D-40C6-9631-CF319A03EA0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5459E7F-30C0-4F41-9EA7-5A67BF1A7CE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5656"/>
          </a:xfrm>
        </p:spPr>
      </p:pic>
    </p:spTree>
    <p:extLst>
      <p:ext uri="{BB962C8B-B14F-4D97-AF65-F5344CB8AC3E}">
        <p14:creationId xmlns:p14="http://schemas.microsoft.com/office/powerpoint/2010/main" val="706714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17782E-7D7C-4432-8E64-5C4804F284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72"/>
            <a:ext cx="12192000" cy="6855655"/>
          </a:xfrm>
          <a:prstGeom prst="rect">
            <a:avLst/>
          </a:prstGeom>
        </p:spPr>
      </p:pic>
      <p:sp>
        <p:nvSpPr>
          <p:cNvPr id="3" name="Subtitle 2">
            <a:extLst>
              <a:ext uri="{FF2B5EF4-FFF2-40B4-BE49-F238E27FC236}">
                <a16:creationId xmlns:a16="http://schemas.microsoft.com/office/drawing/2014/main" id="{3DB4ECE7-F781-4881-B72B-832EC7B8A98E}"/>
              </a:ext>
            </a:extLst>
          </p:cNvPr>
          <p:cNvSpPr>
            <a:spLocks noGrp="1"/>
          </p:cNvSpPr>
          <p:nvPr>
            <p:ph type="subTitle" idx="1"/>
          </p:nvPr>
        </p:nvSpPr>
        <p:spPr>
          <a:xfrm>
            <a:off x="8597660" y="63725"/>
            <a:ext cx="3482195" cy="781664"/>
          </a:xfrm>
          <a:solidFill>
            <a:schemeClr val="bg1"/>
          </a:solidFill>
        </p:spPr>
        <p:txBody>
          <a:bodyPr/>
          <a:lstStyle/>
          <a:p>
            <a:pPr algn="l"/>
            <a:r>
              <a:rPr lang="en-US" b="0" i="0" dirty="0">
                <a:solidFill>
                  <a:srgbClr val="050505"/>
                </a:solidFill>
                <a:effectLst/>
                <a:latin typeface="Segoe UI Historic" panose="020B0502040204020203" pitchFamily="34" charset="0"/>
              </a:rPr>
              <a:t>Columbia Parsley, </a:t>
            </a:r>
            <a:r>
              <a:rPr lang="en-US" b="0" i="0" dirty="0" err="1">
                <a:solidFill>
                  <a:srgbClr val="050505"/>
                </a:solidFill>
                <a:effectLst/>
                <a:latin typeface="Segoe UI Historic" panose="020B0502040204020203" pitchFamily="34" charset="0"/>
              </a:rPr>
              <a:t>Lomatium</a:t>
            </a:r>
            <a:r>
              <a:rPr lang="en-US" b="0" i="0" dirty="0">
                <a:solidFill>
                  <a:srgbClr val="050505"/>
                </a:solidFill>
                <a:effectLst/>
                <a:latin typeface="Segoe UI Historic" panose="020B0502040204020203" pitchFamily="34" charset="0"/>
              </a:rPr>
              <a:t> </a:t>
            </a:r>
            <a:r>
              <a:rPr lang="en-US" b="0" i="0" dirty="0" err="1">
                <a:solidFill>
                  <a:srgbClr val="050505"/>
                </a:solidFill>
                <a:effectLst/>
                <a:latin typeface="Segoe UI Historic" panose="020B0502040204020203" pitchFamily="34" charset="0"/>
              </a:rPr>
              <a:t>columbianum</a:t>
            </a:r>
            <a:endParaRPr lang="en-US" dirty="0"/>
          </a:p>
        </p:txBody>
      </p:sp>
    </p:spTree>
    <p:extLst>
      <p:ext uri="{BB962C8B-B14F-4D97-AF65-F5344CB8AC3E}">
        <p14:creationId xmlns:p14="http://schemas.microsoft.com/office/powerpoint/2010/main" val="30170401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CD234-4B8D-41A8-ABA3-0186C15777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9BD1462-66AC-413C-8E8D-6EDDCC78D34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6169" cy="6858000"/>
          </a:xfrm>
        </p:spPr>
      </p:pic>
    </p:spTree>
    <p:extLst>
      <p:ext uri="{BB962C8B-B14F-4D97-AF65-F5344CB8AC3E}">
        <p14:creationId xmlns:p14="http://schemas.microsoft.com/office/powerpoint/2010/main" val="3990814188"/>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CCF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EF2D-6EFA-44E8-8FAB-09246BDD8A29}"/>
              </a:ext>
            </a:extLst>
          </p:cNvPr>
          <p:cNvSpPr>
            <a:spLocks noGrp="1"/>
          </p:cNvSpPr>
          <p:nvPr>
            <p:ph type="title"/>
          </p:nvPr>
        </p:nvSpPr>
        <p:spPr>
          <a:xfrm>
            <a:off x="255179" y="365126"/>
            <a:ext cx="11098621" cy="821124"/>
          </a:xfrm>
        </p:spPr>
        <p:txBody>
          <a:bodyPr/>
          <a:lstStyle/>
          <a:p>
            <a:r>
              <a:rPr lang="en-US" dirty="0"/>
              <a:t>Indian Creek Trail – Hood River</a:t>
            </a:r>
          </a:p>
        </p:txBody>
      </p:sp>
      <p:pic>
        <p:nvPicPr>
          <p:cNvPr id="5" name="Content Placeholder 4">
            <a:extLst>
              <a:ext uri="{FF2B5EF4-FFF2-40B4-BE49-F238E27FC236}">
                <a16:creationId xmlns:a16="http://schemas.microsoft.com/office/drawing/2014/main" id="{326CCAD7-5C01-46F5-A35F-429DA4B9CCA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5179" y="1591833"/>
            <a:ext cx="6524819" cy="4881288"/>
          </a:xfrm>
        </p:spPr>
      </p:pic>
      <p:sp>
        <p:nvSpPr>
          <p:cNvPr id="8" name="TextBox 7">
            <a:extLst>
              <a:ext uri="{FF2B5EF4-FFF2-40B4-BE49-F238E27FC236}">
                <a16:creationId xmlns:a16="http://schemas.microsoft.com/office/drawing/2014/main" id="{72F63A53-6E49-458F-92E9-21E8B84994CA}"/>
              </a:ext>
            </a:extLst>
          </p:cNvPr>
          <p:cNvSpPr txBox="1"/>
          <p:nvPr/>
        </p:nvSpPr>
        <p:spPr>
          <a:xfrm>
            <a:off x="6993924" y="1591833"/>
            <a:ext cx="4846935" cy="1754326"/>
          </a:xfrm>
          <a:prstGeom prst="rect">
            <a:avLst/>
          </a:prstGeom>
          <a:noFill/>
        </p:spPr>
        <p:txBody>
          <a:bodyPr wrap="square">
            <a:spAutoFit/>
          </a:bodyPr>
          <a:lstStyle/>
          <a:p>
            <a:r>
              <a:rPr lang="en-US" dirty="0"/>
              <a:t>Indian Creek Trail 5 Miles</a:t>
            </a:r>
          </a:p>
          <a:p>
            <a:r>
              <a:rPr lang="en-US" dirty="0"/>
              <a:t>Trailhead elevation is 215 feet</a:t>
            </a:r>
          </a:p>
          <a:p>
            <a:r>
              <a:rPr lang="en-US" dirty="0"/>
              <a:t>Elevation gain 560 feet and loss of 85 feet</a:t>
            </a:r>
          </a:p>
          <a:p>
            <a:r>
              <a:rPr lang="en-US" dirty="0"/>
              <a:t>No fees or permits for parking</a:t>
            </a:r>
          </a:p>
          <a:p>
            <a:r>
              <a:rPr lang="en-US" dirty="0"/>
              <a:t>Restrooms at Hood River Trailhead</a:t>
            </a:r>
          </a:p>
          <a:p>
            <a:r>
              <a:rPr lang="en-US" dirty="0"/>
              <a:t>Drivetime from Vancouver is about 70 minutes</a:t>
            </a:r>
          </a:p>
        </p:txBody>
      </p:sp>
      <p:sp>
        <p:nvSpPr>
          <p:cNvPr id="9" name="Rectangle 8">
            <a:extLst>
              <a:ext uri="{FF2B5EF4-FFF2-40B4-BE49-F238E27FC236}">
                <a16:creationId xmlns:a16="http://schemas.microsoft.com/office/drawing/2014/main" id="{F5C9C388-3558-43AB-83B1-173C0CE645CF}"/>
              </a:ext>
            </a:extLst>
          </p:cNvPr>
          <p:cNvSpPr/>
          <p:nvPr/>
        </p:nvSpPr>
        <p:spPr>
          <a:xfrm>
            <a:off x="255179" y="1591833"/>
            <a:ext cx="6524819" cy="488128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3083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CCF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AAF31-E420-4125-92A8-54BE61585B81}"/>
              </a:ext>
            </a:extLst>
          </p:cNvPr>
          <p:cNvSpPr>
            <a:spLocks noGrp="1"/>
          </p:cNvSpPr>
          <p:nvPr>
            <p:ph type="title"/>
          </p:nvPr>
        </p:nvSpPr>
        <p:spPr>
          <a:xfrm>
            <a:off x="226124" y="365125"/>
            <a:ext cx="11127676" cy="974577"/>
          </a:xfrm>
        </p:spPr>
        <p:txBody>
          <a:bodyPr/>
          <a:lstStyle/>
          <a:p>
            <a:r>
              <a:rPr lang="en-US" dirty="0"/>
              <a:t>The Dalles Riverfront Trail – The Dalles</a:t>
            </a:r>
          </a:p>
        </p:txBody>
      </p:sp>
      <p:pic>
        <p:nvPicPr>
          <p:cNvPr id="5" name="Content Placeholder 4">
            <a:extLst>
              <a:ext uri="{FF2B5EF4-FFF2-40B4-BE49-F238E27FC236}">
                <a16:creationId xmlns:a16="http://schemas.microsoft.com/office/drawing/2014/main" id="{AD7737C7-BFF3-4D8F-9BCF-28F80539285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6124" y="1339702"/>
            <a:ext cx="6491016" cy="5153173"/>
          </a:xfrm>
        </p:spPr>
      </p:pic>
      <p:sp>
        <p:nvSpPr>
          <p:cNvPr id="7" name="TextBox 6">
            <a:extLst>
              <a:ext uri="{FF2B5EF4-FFF2-40B4-BE49-F238E27FC236}">
                <a16:creationId xmlns:a16="http://schemas.microsoft.com/office/drawing/2014/main" id="{A6080A6D-C4E5-4A7E-A8A0-FFE6E941E64A}"/>
              </a:ext>
            </a:extLst>
          </p:cNvPr>
          <p:cNvSpPr txBox="1"/>
          <p:nvPr/>
        </p:nvSpPr>
        <p:spPr>
          <a:xfrm>
            <a:off x="7006281" y="1593159"/>
            <a:ext cx="4707924" cy="1754326"/>
          </a:xfrm>
          <a:prstGeom prst="rect">
            <a:avLst/>
          </a:prstGeom>
          <a:noFill/>
        </p:spPr>
        <p:txBody>
          <a:bodyPr wrap="square">
            <a:spAutoFit/>
          </a:bodyPr>
          <a:lstStyle/>
          <a:p>
            <a:r>
              <a:rPr lang="en-US" dirty="0"/>
              <a:t>The Dalles Riverfront Trail 6.3 Miles</a:t>
            </a:r>
          </a:p>
          <a:p>
            <a:r>
              <a:rPr lang="en-US" dirty="0"/>
              <a:t>Trailhead elevation is 90 feet</a:t>
            </a:r>
          </a:p>
          <a:p>
            <a:r>
              <a:rPr lang="en-US" dirty="0"/>
              <a:t>Elevation gain 135 feet and loss of 10 feet</a:t>
            </a:r>
          </a:p>
          <a:p>
            <a:r>
              <a:rPr lang="en-US" dirty="0"/>
              <a:t>No fees or permits for parking</a:t>
            </a:r>
          </a:p>
          <a:p>
            <a:r>
              <a:rPr lang="en-US" dirty="0"/>
              <a:t>Restrooms at the marina</a:t>
            </a:r>
          </a:p>
          <a:p>
            <a:r>
              <a:rPr lang="en-US" dirty="0"/>
              <a:t>Drivetime from Vancouver is about 90 minutes</a:t>
            </a:r>
          </a:p>
        </p:txBody>
      </p:sp>
      <p:sp>
        <p:nvSpPr>
          <p:cNvPr id="8" name="Rectangle 7">
            <a:extLst>
              <a:ext uri="{FF2B5EF4-FFF2-40B4-BE49-F238E27FC236}">
                <a16:creationId xmlns:a16="http://schemas.microsoft.com/office/drawing/2014/main" id="{AC3C8DAE-70BD-484B-8FC1-7B88FD576031}"/>
              </a:ext>
            </a:extLst>
          </p:cNvPr>
          <p:cNvSpPr/>
          <p:nvPr/>
        </p:nvSpPr>
        <p:spPr>
          <a:xfrm>
            <a:off x="226124" y="1339702"/>
            <a:ext cx="6491016" cy="515317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4855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3EB3-2DDF-4119-935C-605ADD5395B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9F3EA0E-1191-45E7-9CFC-19A326B2D28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3384994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BA955-24E5-4AB1-B52E-E486E542A61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178EF1C-74C8-494B-9615-79C1162A9F6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3382468102"/>
      </p:ext>
    </p:extLst>
  </p:cSld>
  <p:clrMapOvr>
    <a:masterClrMapping/>
  </p:clrMapOvr>
  <p:transition spd="slow">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99AA-5AC3-4901-AD8F-EB21862B043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80C4863-6750-489D-B795-201EE5E0C48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7248"/>
          </a:xfrm>
        </p:spPr>
      </p:pic>
    </p:spTree>
    <p:extLst>
      <p:ext uri="{BB962C8B-B14F-4D97-AF65-F5344CB8AC3E}">
        <p14:creationId xmlns:p14="http://schemas.microsoft.com/office/powerpoint/2010/main" val="1894759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EDEFE-B30E-43B2-A648-CF40B30CD53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9CA1017-42F7-44FA-A76E-CB9FB211CB2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1366557906"/>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E55AA-BE91-4FB4-8415-0A9F863742F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AF2D7D0-A9F6-4956-BBAB-83746B8E8F3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238008" cy="6883880"/>
          </a:xfrm>
        </p:spPr>
      </p:pic>
    </p:spTree>
    <p:extLst>
      <p:ext uri="{BB962C8B-B14F-4D97-AF65-F5344CB8AC3E}">
        <p14:creationId xmlns:p14="http://schemas.microsoft.com/office/powerpoint/2010/main" val="38901387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8D80-BAA2-4989-9C29-72E8979B9F2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C02C8B6-4C1A-49ED-807C-D2A40CE29B2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13779736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7183-053D-49F9-9797-E8A16210A53B}"/>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B636C2FC-AE3E-46BB-9ACD-48370B74ECA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9230" y="0"/>
            <a:ext cx="12241230" cy="6885692"/>
          </a:xfrm>
        </p:spPr>
      </p:pic>
    </p:spTree>
    <p:extLst>
      <p:ext uri="{BB962C8B-B14F-4D97-AF65-F5344CB8AC3E}">
        <p14:creationId xmlns:p14="http://schemas.microsoft.com/office/powerpoint/2010/main" val="25976017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D9037-6A7B-4BD4-B1C7-B7710D419EE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E583376-C720-4A1E-8B6D-D65B36F6201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4688906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E458-A18B-434D-BDEE-0C57C20D302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F0613B4-7329-4444-B46C-59598FBE18E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
            <a:ext cx="12192000" cy="6856801"/>
          </a:xfrm>
        </p:spPr>
      </p:pic>
    </p:spTree>
    <p:extLst>
      <p:ext uri="{BB962C8B-B14F-4D97-AF65-F5344CB8AC3E}">
        <p14:creationId xmlns:p14="http://schemas.microsoft.com/office/powerpoint/2010/main" val="39253238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BD2E7-9B0B-441D-8F9B-4AAF99DC614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E1CA73C-58EA-4349-9CDF-DA41E4D1632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
            <a:ext cx="12192000" cy="6862355"/>
          </a:xfrm>
        </p:spPr>
      </p:pic>
    </p:spTree>
    <p:extLst>
      <p:ext uri="{BB962C8B-B14F-4D97-AF65-F5344CB8AC3E}">
        <p14:creationId xmlns:p14="http://schemas.microsoft.com/office/powerpoint/2010/main" val="113407232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E21AD-6BEB-479A-A8D5-F620871E63D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12D105B-12EA-4F9D-AF96-6F4191E8978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8504861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5DB4-9A47-4142-82EA-74FE6153472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4929AD6-264D-4F60-B14D-175803AB2AA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1886241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CCF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F4C06-0146-458A-9153-F6AF2C51183B}"/>
              </a:ext>
            </a:extLst>
          </p:cNvPr>
          <p:cNvSpPr>
            <a:spLocks noGrp="1"/>
          </p:cNvSpPr>
          <p:nvPr>
            <p:ph type="title"/>
          </p:nvPr>
        </p:nvSpPr>
        <p:spPr>
          <a:xfrm>
            <a:off x="180753" y="365126"/>
            <a:ext cx="11173047" cy="965754"/>
          </a:xfrm>
        </p:spPr>
        <p:txBody>
          <a:bodyPr/>
          <a:lstStyle/>
          <a:p>
            <a:r>
              <a:rPr lang="en-US" dirty="0"/>
              <a:t>Weldon Wagon Trail – </a:t>
            </a:r>
            <a:r>
              <a:rPr lang="en-US" dirty="0" err="1"/>
              <a:t>Husum</a:t>
            </a:r>
            <a:r>
              <a:rPr lang="en-US" dirty="0"/>
              <a:t>/White Salmon</a:t>
            </a:r>
          </a:p>
        </p:txBody>
      </p:sp>
      <p:pic>
        <p:nvPicPr>
          <p:cNvPr id="5" name="Content Placeholder 4">
            <a:extLst>
              <a:ext uri="{FF2B5EF4-FFF2-40B4-BE49-F238E27FC236}">
                <a16:creationId xmlns:a16="http://schemas.microsoft.com/office/drawing/2014/main" id="{C6559AAF-CE68-4F76-A6CF-EBC9A1F8601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0753" y="1330879"/>
            <a:ext cx="7104568" cy="5346368"/>
          </a:xfrm>
        </p:spPr>
      </p:pic>
      <p:sp>
        <p:nvSpPr>
          <p:cNvPr id="6" name="TextBox 5">
            <a:extLst>
              <a:ext uri="{FF2B5EF4-FFF2-40B4-BE49-F238E27FC236}">
                <a16:creationId xmlns:a16="http://schemas.microsoft.com/office/drawing/2014/main" id="{E15C2FF8-9742-4F79-A3FF-FACE18E2E6B5}"/>
              </a:ext>
            </a:extLst>
          </p:cNvPr>
          <p:cNvSpPr txBox="1"/>
          <p:nvPr/>
        </p:nvSpPr>
        <p:spPr>
          <a:xfrm>
            <a:off x="7624693" y="1704671"/>
            <a:ext cx="4567307" cy="1754326"/>
          </a:xfrm>
          <a:prstGeom prst="rect">
            <a:avLst/>
          </a:prstGeom>
          <a:noFill/>
        </p:spPr>
        <p:txBody>
          <a:bodyPr wrap="square" rtlCol="0">
            <a:spAutoFit/>
          </a:bodyPr>
          <a:lstStyle/>
          <a:p>
            <a:r>
              <a:rPr lang="en-US" dirty="0"/>
              <a:t>Weldon Wagon Trail 2.3 Miles</a:t>
            </a:r>
          </a:p>
          <a:p>
            <a:r>
              <a:rPr lang="en-US" dirty="0"/>
              <a:t>Trailhead elevation is 670 feet</a:t>
            </a:r>
          </a:p>
          <a:p>
            <a:r>
              <a:rPr lang="en-US" dirty="0"/>
              <a:t>Elevation gain 1,200 feet and loss of 30 feet</a:t>
            </a:r>
          </a:p>
          <a:p>
            <a:r>
              <a:rPr lang="en-US" dirty="0"/>
              <a:t>No fees or permits for parking</a:t>
            </a:r>
          </a:p>
          <a:p>
            <a:r>
              <a:rPr lang="en-US" dirty="0"/>
              <a:t>Closest restrooms at </a:t>
            </a:r>
            <a:r>
              <a:rPr lang="en-US" dirty="0" err="1"/>
              <a:t>Husum</a:t>
            </a:r>
            <a:endParaRPr lang="en-US" dirty="0"/>
          </a:p>
          <a:p>
            <a:r>
              <a:rPr lang="en-US" dirty="0"/>
              <a:t>Drivetime from Vancouver is about 90 minutes</a:t>
            </a:r>
          </a:p>
        </p:txBody>
      </p:sp>
      <p:sp>
        <p:nvSpPr>
          <p:cNvPr id="7" name="Rectangle 6">
            <a:extLst>
              <a:ext uri="{FF2B5EF4-FFF2-40B4-BE49-F238E27FC236}">
                <a16:creationId xmlns:a16="http://schemas.microsoft.com/office/drawing/2014/main" id="{2169E5E9-317C-4B87-8D23-2FF58AC78E06}"/>
              </a:ext>
            </a:extLst>
          </p:cNvPr>
          <p:cNvSpPr/>
          <p:nvPr/>
        </p:nvSpPr>
        <p:spPr>
          <a:xfrm>
            <a:off x="180753" y="1330879"/>
            <a:ext cx="7104568" cy="534636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9536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CB23-C910-403F-9839-B2AC0308272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329930D-DE4C-45AA-98DD-3AA4BA2EC93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2798757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2924-DF4A-4B39-9819-1CC727453E9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CB7F218-6025-4439-B1D7-24E6C248099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84263" cy="6858000"/>
          </a:xfrm>
        </p:spPr>
      </p:pic>
    </p:spTree>
    <p:extLst>
      <p:ext uri="{BB962C8B-B14F-4D97-AF65-F5344CB8AC3E}">
        <p14:creationId xmlns:p14="http://schemas.microsoft.com/office/powerpoint/2010/main" val="1658089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67A76-67F5-4787-974A-92430E42125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9D5DD6D-EFC3-4583-BCFB-D2827F90D50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2735887850"/>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2FC4-EC98-41A4-AE1D-B984A848E67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33A913F-C449-4CC4-A51D-0123DAC00D1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84263" cy="6858000"/>
          </a:xfrm>
        </p:spPr>
      </p:pic>
    </p:spTree>
    <p:extLst>
      <p:ext uri="{BB962C8B-B14F-4D97-AF65-F5344CB8AC3E}">
        <p14:creationId xmlns:p14="http://schemas.microsoft.com/office/powerpoint/2010/main" val="2717520467"/>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ACEA1-0666-400A-877F-447F95FE019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E98F88B-047D-4C49-BFAE-98B924EE05C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31875227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E239-3385-4E12-821A-E4805D17222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4BE8B30-4BDC-4D39-95B8-BC2D4C0867D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30925861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CCF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D684-10F6-4E96-B497-2B5EB5ACD17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1E55024-E524-40FF-BFCA-EC7E1E9A70F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95352" y="0"/>
            <a:ext cx="9431458" cy="6864006"/>
          </a:xfrm>
        </p:spPr>
      </p:pic>
    </p:spTree>
    <p:extLst>
      <p:ext uri="{BB962C8B-B14F-4D97-AF65-F5344CB8AC3E}">
        <p14:creationId xmlns:p14="http://schemas.microsoft.com/office/powerpoint/2010/main" val="3464357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94569-AA4F-4FD8-83C1-0CC247FB2E2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254F30B-395C-4659-B75E-18894F821E8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
            <a:ext cx="12192000" cy="6862355"/>
          </a:xfrm>
        </p:spPr>
      </p:pic>
    </p:spTree>
    <p:extLst>
      <p:ext uri="{BB962C8B-B14F-4D97-AF65-F5344CB8AC3E}">
        <p14:creationId xmlns:p14="http://schemas.microsoft.com/office/powerpoint/2010/main" val="247476607"/>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87795-A10B-4A28-8FE7-2BEEE75751A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A85DEA2-28F9-4B2F-9473-E65C5DA060F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8129679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CCF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7771C-8727-4CA9-9937-48D8E31C2586}"/>
              </a:ext>
            </a:extLst>
          </p:cNvPr>
          <p:cNvSpPr>
            <a:spLocks noGrp="1"/>
          </p:cNvSpPr>
          <p:nvPr>
            <p:ph type="title"/>
          </p:nvPr>
        </p:nvSpPr>
        <p:spPr/>
        <p:txBody>
          <a:bodyPr/>
          <a:lstStyle/>
          <a:p>
            <a:r>
              <a:rPr lang="en-US" dirty="0"/>
              <a:t>How You Can Get Involved</a:t>
            </a:r>
          </a:p>
        </p:txBody>
      </p:sp>
      <p:sp>
        <p:nvSpPr>
          <p:cNvPr id="3" name="Content Placeholder 2">
            <a:extLst>
              <a:ext uri="{FF2B5EF4-FFF2-40B4-BE49-F238E27FC236}">
                <a16:creationId xmlns:a16="http://schemas.microsoft.com/office/drawing/2014/main" id="{38956ABC-3678-4605-A0F2-C03BAA3EE1E4}"/>
              </a:ext>
            </a:extLst>
          </p:cNvPr>
          <p:cNvSpPr>
            <a:spLocks noGrp="1"/>
          </p:cNvSpPr>
          <p:nvPr>
            <p:ph idx="1"/>
          </p:nvPr>
        </p:nvSpPr>
        <p:spPr/>
        <p:txBody>
          <a:bodyPr/>
          <a:lstStyle/>
          <a:p>
            <a:r>
              <a:rPr lang="en-US" dirty="0"/>
              <a:t>Come hike!</a:t>
            </a:r>
          </a:p>
          <a:p>
            <a:r>
              <a:rPr lang="en-US" dirty="0"/>
              <a:t>Talk about the Chinook Trail with your friends, acquaintances, and social media</a:t>
            </a:r>
          </a:p>
          <a:p>
            <a:r>
              <a:rPr lang="en-US" dirty="0"/>
              <a:t>Clear trail and participate on trail maintenance crews</a:t>
            </a:r>
          </a:p>
          <a:p>
            <a:r>
              <a:rPr lang="en-US" dirty="0"/>
              <a:t>Continue to be a member</a:t>
            </a:r>
          </a:p>
          <a:p>
            <a:r>
              <a:rPr lang="en-US" dirty="0"/>
              <a:t>Become a board member</a:t>
            </a:r>
          </a:p>
          <a:p>
            <a:endParaRPr lang="en-US" dirty="0"/>
          </a:p>
        </p:txBody>
      </p:sp>
    </p:spTree>
    <p:extLst>
      <p:ext uri="{BB962C8B-B14F-4D97-AF65-F5344CB8AC3E}">
        <p14:creationId xmlns:p14="http://schemas.microsoft.com/office/powerpoint/2010/main" val="3406005044"/>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CCF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A0CF-4102-4EAC-B206-E55ECEE0A8EB}"/>
              </a:ext>
            </a:extLst>
          </p:cNvPr>
          <p:cNvSpPr>
            <a:spLocks noGrp="1"/>
          </p:cNvSpPr>
          <p:nvPr>
            <p:ph type="title"/>
          </p:nvPr>
        </p:nvSpPr>
        <p:spPr>
          <a:xfrm>
            <a:off x="838200" y="365125"/>
            <a:ext cx="10515600" cy="730507"/>
          </a:xfrm>
        </p:spPr>
        <p:txBody>
          <a:bodyPr/>
          <a:lstStyle/>
          <a:p>
            <a:r>
              <a:rPr lang="en-US" dirty="0"/>
              <a:t>Questions?</a:t>
            </a:r>
          </a:p>
        </p:txBody>
      </p:sp>
      <p:sp>
        <p:nvSpPr>
          <p:cNvPr id="3" name="Content Placeholder 2">
            <a:extLst>
              <a:ext uri="{FF2B5EF4-FFF2-40B4-BE49-F238E27FC236}">
                <a16:creationId xmlns:a16="http://schemas.microsoft.com/office/drawing/2014/main" id="{86C0690B-D25B-4161-BED7-7F97BC082F9A}"/>
              </a:ext>
            </a:extLst>
          </p:cNvPr>
          <p:cNvSpPr>
            <a:spLocks noGrp="1"/>
          </p:cNvSpPr>
          <p:nvPr>
            <p:ph idx="1"/>
          </p:nvPr>
        </p:nvSpPr>
        <p:spPr>
          <a:xfrm>
            <a:off x="838200" y="1178011"/>
            <a:ext cx="10515600" cy="4547286"/>
          </a:xfrm>
        </p:spPr>
        <p:txBody>
          <a:bodyPr/>
          <a:lstStyle/>
          <a:p>
            <a:endParaRPr lang="en-US" dirty="0"/>
          </a:p>
        </p:txBody>
      </p:sp>
      <p:sp>
        <p:nvSpPr>
          <p:cNvPr id="4" name="Title 1">
            <a:extLst>
              <a:ext uri="{FF2B5EF4-FFF2-40B4-BE49-F238E27FC236}">
                <a16:creationId xmlns:a16="http://schemas.microsoft.com/office/drawing/2014/main" id="{FAC17387-DE2B-4167-9A05-65C5B82E2A05}"/>
              </a:ext>
            </a:extLst>
          </p:cNvPr>
          <p:cNvSpPr txBox="1">
            <a:spLocks/>
          </p:cNvSpPr>
          <p:nvPr/>
        </p:nvSpPr>
        <p:spPr>
          <a:xfrm>
            <a:off x="8641492" y="5791201"/>
            <a:ext cx="2712308" cy="7908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t>Steve Jones</a:t>
            </a:r>
          </a:p>
          <a:p>
            <a:r>
              <a:rPr lang="en-US" sz="2000" dirty="0"/>
              <a:t>Chinook Trail Association</a:t>
            </a:r>
          </a:p>
        </p:txBody>
      </p:sp>
    </p:spTree>
    <p:extLst>
      <p:ext uri="{BB962C8B-B14F-4D97-AF65-F5344CB8AC3E}">
        <p14:creationId xmlns:p14="http://schemas.microsoft.com/office/powerpoint/2010/main" val="1023982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CCF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21FD-2DB5-4814-81A2-6875CF1F7D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C69E9C-414E-42A7-A545-B7C9A985120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974762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2BC19-9C9B-47C8-A66F-82C18624600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1904843-2B78-4E35-9FEF-C65C79EBD3D0}"/>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1"/>
            <a:ext cx="12192000" cy="6862355"/>
          </a:xfrm>
        </p:spPr>
      </p:pic>
    </p:spTree>
    <p:extLst>
      <p:ext uri="{BB962C8B-B14F-4D97-AF65-F5344CB8AC3E}">
        <p14:creationId xmlns:p14="http://schemas.microsoft.com/office/powerpoint/2010/main" val="139850934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5861-7583-42E4-B500-B8059CEA543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286EEB1-E652-4B13-BE6A-96DF264F3FF5}"/>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1"/>
            <a:ext cx="12192000" cy="6862355"/>
          </a:xfrm>
        </p:spPr>
      </p:pic>
    </p:spTree>
    <p:extLst>
      <p:ext uri="{BB962C8B-B14F-4D97-AF65-F5344CB8AC3E}">
        <p14:creationId xmlns:p14="http://schemas.microsoft.com/office/powerpoint/2010/main" val="229346149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28BB4-533B-4E7E-AF88-FE7D7336A89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4072D41-F1A2-4EE3-A625-1CA7F1B536D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
            <a:ext cx="12192000" cy="6862355"/>
          </a:xfrm>
        </p:spPr>
      </p:pic>
    </p:spTree>
    <p:extLst>
      <p:ext uri="{BB962C8B-B14F-4D97-AF65-F5344CB8AC3E}">
        <p14:creationId xmlns:p14="http://schemas.microsoft.com/office/powerpoint/2010/main" val="357502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6046-E22C-476F-AE37-60AA77B1E78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CBD6241-3431-4D0D-ADA1-F2CC0F91B56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
            <a:ext cx="12192000" cy="6862355"/>
          </a:xfrm>
        </p:spPr>
      </p:pic>
    </p:spTree>
    <p:extLst>
      <p:ext uri="{BB962C8B-B14F-4D97-AF65-F5344CB8AC3E}">
        <p14:creationId xmlns:p14="http://schemas.microsoft.com/office/powerpoint/2010/main" val="327876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CCF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E347-C883-4317-90BE-39608898BA3D}"/>
              </a:ext>
            </a:extLst>
          </p:cNvPr>
          <p:cNvSpPr>
            <a:spLocks noGrp="1"/>
          </p:cNvSpPr>
          <p:nvPr>
            <p:ph type="title"/>
          </p:nvPr>
        </p:nvSpPr>
        <p:spPr>
          <a:xfrm>
            <a:off x="313780" y="365125"/>
            <a:ext cx="11040020" cy="1325563"/>
          </a:xfrm>
        </p:spPr>
        <p:txBody>
          <a:bodyPr>
            <a:normAutofit/>
          </a:bodyPr>
          <a:lstStyle/>
          <a:p>
            <a:r>
              <a:rPr lang="en-US" dirty="0"/>
              <a:t>Historic Columbia River Highway State Trail – Hood River &amp; Mosier</a:t>
            </a:r>
          </a:p>
        </p:txBody>
      </p:sp>
      <p:sp>
        <p:nvSpPr>
          <p:cNvPr id="7" name="TextBox 6">
            <a:extLst>
              <a:ext uri="{FF2B5EF4-FFF2-40B4-BE49-F238E27FC236}">
                <a16:creationId xmlns:a16="http://schemas.microsoft.com/office/drawing/2014/main" id="{98E63A59-5C7E-45CE-BF3B-9F9ED376C96D}"/>
              </a:ext>
            </a:extLst>
          </p:cNvPr>
          <p:cNvSpPr txBox="1"/>
          <p:nvPr/>
        </p:nvSpPr>
        <p:spPr>
          <a:xfrm>
            <a:off x="7015549" y="1936836"/>
            <a:ext cx="4587446" cy="2585323"/>
          </a:xfrm>
          <a:prstGeom prst="rect">
            <a:avLst/>
          </a:prstGeom>
          <a:noFill/>
        </p:spPr>
        <p:txBody>
          <a:bodyPr wrap="square">
            <a:spAutoFit/>
          </a:bodyPr>
          <a:lstStyle/>
          <a:p>
            <a:r>
              <a:rPr lang="en-US" dirty="0"/>
              <a:t>Hood River – Mosier Trail 4.8 Miles</a:t>
            </a:r>
          </a:p>
          <a:p>
            <a:r>
              <a:rPr lang="en-US" dirty="0"/>
              <a:t>Trailhead elevation is 345 feet</a:t>
            </a:r>
          </a:p>
          <a:p>
            <a:r>
              <a:rPr lang="en-US" dirty="0"/>
              <a:t>Elevation gain 440 feet and loss of 570 feet</a:t>
            </a:r>
          </a:p>
          <a:p>
            <a:r>
              <a:rPr lang="en-US" dirty="0"/>
              <a:t>Oregon State Park Permit required: $5 for day, $30 for 12 months, $50 for 24 months.</a:t>
            </a:r>
          </a:p>
          <a:p>
            <a:r>
              <a:rPr lang="en-US" dirty="0"/>
              <a:t>Restrooms at Hood River and Mosier. Note: </a:t>
            </a:r>
            <a:r>
              <a:rPr lang="en-US" dirty="0" err="1"/>
              <a:t>Moiser</a:t>
            </a:r>
            <a:r>
              <a:rPr lang="en-US" dirty="0"/>
              <a:t> restrooms currently closed</a:t>
            </a:r>
          </a:p>
          <a:p>
            <a:r>
              <a:rPr lang="en-US" dirty="0"/>
              <a:t>Drivetime from Vancouver is about 70 minutes</a:t>
            </a:r>
          </a:p>
          <a:p>
            <a:endParaRPr lang="en-US" dirty="0"/>
          </a:p>
        </p:txBody>
      </p:sp>
      <p:pic>
        <p:nvPicPr>
          <p:cNvPr id="9" name="Content Placeholder 8">
            <a:extLst>
              <a:ext uri="{FF2B5EF4-FFF2-40B4-BE49-F238E27FC236}">
                <a16:creationId xmlns:a16="http://schemas.microsoft.com/office/drawing/2014/main" id="{7A2D0E30-A7C9-463D-9BE2-086B3F08722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13780" y="1624719"/>
            <a:ext cx="6483512" cy="4712286"/>
          </a:xfrm>
        </p:spPr>
      </p:pic>
      <p:sp>
        <p:nvSpPr>
          <p:cNvPr id="8" name="Rectangle 7">
            <a:extLst>
              <a:ext uri="{FF2B5EF4-FFF2-40B4-BE49-F238E27FC236}">
                <a16:creationId xmlns:a16="http://schemas.microsoft.com/office/drawing/2014/main" id="{44AED0D0-0BB2-4C35-A195-08DAE9D5D779}"/>
              </a:ext>
            </a:extLst>
          </p:cNvPr>
          <p:cNvSpPr/>
          <p:nvPr/>
        </p:nvSpPr>
        <p:spPr>
          <a:xfrm>
            <a:off x="313780" y="1624720"/>
            <a:ext cx="6483512" cy="471228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14126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2863</TotalTime>
  <Words>1480</Words>
  <Application>Microsoft Office PowerPoint</Application>
  <PresentationFormat>Widescreen</PresentationFormat>
  <Paragraphs>134</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PT Sans</vt:lpstr>
      <vt:lpstr>Segoe UI Historic</vt:lpstr>
      <vt:lpstr>Wingdings</vt:lpstr>
      <vt:lpstr>Office Theme</vt:lpstr>
      <vt:lpstr>Chinook Trail Association</vt:lpstr>
      <vt:lpstr>Indian Creek Trail – Hood River</vt:lpstr>
      <vt:lpstr>PowerPoint Presentation</vt:lpstr>
      <vt:lpstr>PowerPoint Presentation</vt:lpstr>
      <vt:lpstr>PowerPoint Presentation</vt:lpstr>
      <vt:lpstr>PowerPoint Presentation</vt:lpstr>
      <vt:lpstr>PowerPoint Presentation</vt:lpstr>
      <vt:lpstr>PowerPoint Presentation</vt:lpstr>
      <vt:lpstr>Historic Columbia River Highway State Trail – Hood River &amp; Mosier</vt:lpstr>
      <vt:lpstr>PowerPoint Presentation</vt:lpstr>
      <vt:lpstr>PowerPoint Presentation</vt:lpstr>
      <vt:lpstr>PowerPoint Presentation</vt:lpstr>
      <vt:lpstr>Grass Widow, Olsynium douglasii</vt:lpstr>
      <vt:lpstr>PowerPoint Presentation</vt:lpstr>
      <vt:lpstr>PowerPoint Presentation</vt:lpstr>
      <vt:lpstr>PowerPoint Presentation</vt:lpstr>
      <vt:lpstr>PowerPoint Presentation</vt:lpstr>
      <vt:lpstr>PowerPoint Presentation</vt:lpstr>
      <vt:lpstr>PowerPoint Presentation</vt:lpstr>
      <vt:lpstr>The Dalles Riverfront Trail – The Dalles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Weldon Wagon Trail – Husum/White Salmon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You Can Get Involved</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Jones</dc:creator>
  <cp:lastModifiedBy>J RESER</cp:lastModifiedBy>
  <cp:revision>46</cp:revision>
  <dcterms:created xsi:type="dcterms:W3CDTF">2021-03-17T19:00:43Z</dcterms:created>
  <dcterms:modified xsi:type="dcterms:W3CDTF">2021-03-21T23:38:10Z</dcterms:modified>
</cp:coreProperties>
</file>